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2.xml" ContentType="application/vnd.openxmlformats-officedocument.presentationml.notesSlide+xml"/>
  <Override PartName="/ppt/tags/tag17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18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ags/tag19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tags/tag20.xml" ContentType="application/vnd.openxmlformats-officedocument.presentationml.tags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17" r:id="rId1"/>
  </p:sldMasterIdLst>
  <p:notesMasterIdLst>
    <p:notesMasterId r:id="rId33"/>
  </p:notesMasterIdLst>
  <p:handoutMasterIdLst>
    <p:handoutMasterId r:id="rId34"/>
  </p:handoutMasterIdLst>
  <p:sldIdLst>
    <p:sldId id="3105" r:id="rId2"/>
    <p:sldId id="3106" r:id="rId3"/>
    <p:sldId id="3107" r:id="rId4"/>
    <p:sldId id="3108" r:id="rId5"/>
    <p:sldId id="3127" r:id="rId6"/>
    <p:sldId id="3136" r:id="rId7"/>
    <p:sldId id="3138" r:id="rId8"/>
    <p:sldId id="3139" r:id="rId9"/>
    <p:sldId id="3140" r:id="rId10"/>
    <p:sldId id="3142" r:id="rId11"/>
    <p:sldId id="3143" r:id="rId12"/>
    <p:sldId id="3144" r:id="rId13"/>
    <p:sldId id="3145" r:id="rId14"/>
    <p:sldId id="3112" r:id="rId15"/>
    <p:sldId id="3131" r:id="rId16"/>
    <p:sldId id="3130" r:id="rId17"/>
    <p:sldId id="3129" r:id="rId18"/>
    <p:sldId id="3128" r:id="rId19"/>
    <p:sldId id="3114" r:id="rId20"/>
    <p:sldId id="3134" r:id="rId21"/>
    <p:sldId id="3117" r:id="rId22"/>
    <p:sldId id="3135" r:id="rId23"/>
    <p:sldId id="3132" r:id="rId24"/>
    <p:sldId id="3133" r:id="rId25"/>
    <p:sldId id="3122" r:id="rId26"/>
    <p:sldId id="3146" r:id="rId27"/>
    <p:sldId id="3147" r:id="rId28"/>
    <p:sldId id="3150" r:id="rId29"/>
    <p:sldId id="3148" r:id="rId30"/>
    <p:sldId id="3149" r:id="rId31"/>
    <p:sldId id="3126" r:id="rId32"/>
  </p:sldIdLst>
  <p:sldSz cx="12858750" cy="7232650"/>
  <p:notesSz cx="6858000" cy="9144000"/>
  <p:custDataLst>
    <p:tags r:id="rId35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39763" indent="-18256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638" indent="-55403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8" userDrawn="1">
          <p15:clr>
            <a:srgbClr val="A4A3A4"/>
          </p15:clr>
        </p15:guide>
        <p15:guide id="2" pos="4050" userDrawn="1">
          <p15:clr>
            <a:srgbClr val="A4A3A4"/>
          </p15:clr>
        </p15:guide>
        <p15:guide id="3" pos="557" userDrawn="1">
          <p15:clr>
            <a:srgbClr val="A4A3A4"/>
          </p15:clr>
        </p15:guide>
        <p15:guide id="5" orient="horz" pos="4183" userDrawn="1">
          <p15:clr>
            <a:srgbClr val="A4A3A4"/>
          </p15:clr>
        </p15:guide>
        <p15:guide id="6" pos="7497" userDrawn="1">
          <p15:clr>
            <a:srgbClr val="A4A3A4"/>
          </p15:clr>
        </p15:guide>
        <p15:guide id="7" pos="69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1A44"/>
    <a:srgbClr val="FFFFFF"/>
    <a:srgbClr val="38271F"/>
    <a:srgbClr val="C00000"/>
    <a:srgbClr val="191F28"/>
    <a:srgbClr val="CA8F45"/>
    <a:srgbClr val="3B5C94"/>
    <a:srgbClr val="7F7F7F"/>
    <a:srgbClr val="333F50"/>
    <a:srgbClr val="28B0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27" autoAdjust="0"/>
    <p:restoredTop sz="95317" autoAdjust="0"/>
  </p:normalViewPr>
  <p:slideViewPr>
    <p:cSldViewPr>
      <p:cViewPr varScale="1">
        <p:scale>
          <a:sx n="83" d="100"/>
          <a:sy n="83" d="100"/>
        </p:scale>
        <p:origin x="552" y="72"/>
      </p:cViewPr>
      <p:guideLst>
        <p:guide orient="horz" pos="328"/>
        <p:guide pos="4050"/>
        <p:guide pos="557"/>
        <p:guide orient="horz" pos="4183"/>
        <p:guide pos="7497"/>
        <p:guide pos="6908"/>
      </p:guideLst>
    </p:cSldViewPr>
  </p:slideViewPr>
  <p:outlineViewPr>
    <p:cViewPr>
      <p:scale>
        <a:sx n="100" d="100"/>
        <a:sy n="100" d="100"/>
      </p:scale>
      <p:origin x="0" y="-99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279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gs" Target="tags/tag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30DBF-D010-4114-9DE3-41E342A27C18}" type="datetimeFigureOut">
              <a:rPr lang="zh-CN" altLang="en-US" smtClean="0"/>
              <a:t>2019/8/29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1D107-4CC9-43CA-8CA8-36E1DF70D5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6600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pPr>
                <a:defRPr/>
              </a:pPr>
              <a:t>2019/8/29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5404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6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28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0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2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493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6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788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83294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90078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2215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91156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07301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18884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46319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15182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21581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8388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7427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904F507-70E7-442B-96A0-DC8211DD2DE5}" type="slidenum">
              <a:rPr lang="zh-CN" altLang="en-US" smtClean="0">
                <a:latin typeface="Calibri" panose="020F0502020204030204" pitchFamily="34" charset="0"/>
                <a:ea typeface="宋体" panose="0201060003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US" altLang="zh-CN" smtClean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69740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35956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31610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7144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37767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11685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83625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776218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95418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335480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73317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153941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414251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64524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28613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16361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833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831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34409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6743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F82D2-7A68-459D-A996-9BDDA2518FA4}" type="datetimeFigureOut">
              <a:rPr lang="zh-CN" altLang="en-US" smtClean="0"/>
              <a:t>2019/8/29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EE5D-26FB-46D5-A381-ECFB35BF1D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85477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8672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4039" y="385072"/>
            <a:ext cx="11090672" cy="1397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4039" y="1925358"/>
            <a:ext cx="11090672" cy="4589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4039" y="6703595"/>
            <a:ext cx="2893219" cy="3850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F82D2-7A68-459D-A996-9BDDA2518FA4}" type="datetimeFigureOut">
              <a:rPr lang="zh-CN" altLang="en-US" smtClean="0"/>
              <a:t>2019/8/29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59461" y="6703595"/>
            <a:ext cx="4339828" cy="3850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81492" y="6703595"/>
            <a:ext cx="2893219" cy="3850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1EE5D-26FB-46D5-A381-ECFB35BF1D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6246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7" r:id="rId2"/>
  </p:sldLayoutIdLst>
  <p:timing>
    <p:tnLst>
      <p:par>
        <p:cTn id="1" dur="indefinite" restart="never" nodeType="tmRoot"/>
      </p:par>
    </p:tnLst>
  </p:timing>
  <p:txStyles>
    <p:titleStyle>
      <a:lvl1pPr algn="l" defTabSz="964326" rtl="0" eaLnBrk="1" latinLnBrk="0" hangingPunct="1">
        <a:lnSpc>
          <a:spcPct val="90000"/>
        </a:lnSpc>
        <a:spcBef>
          <a:spcPct val="0"/>
        </a:spcBef>
        <a:buNone/>
        <a:defRPr sz="4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082" indent="-241082" algn="l" defTabSz="964326" rtl="0" eaLnBrk="1" latinLnBrk="0" hangingPunct="1">
        <a:lnSpc>
          <a:spcPct val="90000"/>
        </a:lnSpc>
        <a:spcBef>
          <a:spcPts val="1055"/>
        </a:spcBef>
        <a:buFont typeface="Arial" panose="020B0604020202020204" pitchFamily="34" charset="0"/>
        <a:buChar char="•"/>
        <a:defRPr sz="2953" kern="1200">
          <a:solidFill>
            <a:schemeClr val="tx1"/>
          </a:solidFill>
          <a:latin typeface="+mn-lt"/>
          <a:ea typeface="+mn-ea"/>
          <a:cs typeface="+mn-cs"/>
        </a:defRPr>
      </a:lvl1pPr>
      <a:lvl2pPr marL="723245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2531" kern="1200">
          <a:solidFill>
            <a:schemeClr val="tx1"/>
          </a:solidFill>
          <a:latin typeface="+mn-lt"/>
          <a:ea typeface="+mn-ea"/>
          <a:cs typeface="+mn-cs"/>
        </a:defRPr>
      </a:lvl2pPr>
      <a:lvl3pPr marL="1205408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2109" kern="1200">
          <a:solidFill>
            <a:schemeClr val="tx1"/>
          </a:solidFill>
          <a:latin typeface="+mn-lt"/>
          <a:ea typeface="+mn-ea"/>
          <a:cs typeface="+mn-cs"/>
        </a:defRPr>
      </a:lvl3pPr>
      <a:lvl4pPr marL="1687571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4pPr>
      <a:lvl5pPr marL="2169734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5pPr>
      <a:lvl6pPr marL="2651897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6pPr>
      <a:lvl7pPr marL="3134060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7pPr>
      <a:lvl8pPr marL="3616223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8pPr>
      <a:lvl9pPr marL="4098387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1pPr>
      <a:lvl2pPr marL="482163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2pPr>
      <a:lvl3pPr marL="964326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3pPr>
      <a:lvl4pPr marL="1446489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4pPr>
      <a:lvl5pPr marL="1928652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5pPr>
      <a:lvl6pPr marL="2410816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6pPr>
      <a:lvl7pPr marL="2892979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7pPr>
      <a:lvl8pPr marL="3375142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8pPr>
      <a:lvl9pPr marL="3857305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tags" Target="../tags/tag14.xml"/><Relationship Id="rId18" Type="http://schemas.openxmlformats.org/officeDocument/2006/relationships/image" Target="../media/image1.png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notesSlide" Target="../notesSlides/notesSlide2.xml"/><Relationship Id="rId2" Type="http://schemas.openxmlformats.org/officeDocument/2006/relationships/tags" Target="../tags/tag3.xml"/><Relationship Id="rId16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5" Type="http://schemas.openxmlformats.org/officeDocument/2006/relationships/tags" Target="../tags/tag16.xml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tags" Target="../tags/tag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858750" cy="7232650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259"/>
          <p:cNvSpPr>
            <a:spLocks noChangeArrowheads="1"/>
          </p:cNvSpPr>
          <p:nvPr/>
        </p:nvSpPr>
        <p:spPr bwMode="auto">
          <a:xfrm>
            <a:off x="5029632" y="3996944"/>
            <a:ext cx="2189886" cy="44203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/>
        </p:spPr>
        <p:txBody>
          <a:bodyPr wrap="square" lIns="0" tIns="35998" rIns="0" bIns="36000" anchor="t" anchorCtr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2400" dirty="0" smtClean="0">
                <a:solidFill>
                  <a:schemeClr val="bg1"/>
                </a:solidFill>
                <a:cs typeface="Arial" panose="020B0604020202020204" pitchFamily="34" charset="0"/>
              </a:rPr>
              <a:t>第一次汇报</a:t>
            </a:r>
            <a:endParaRPr lang="zh-CN" altLang="en-US" sz="24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6" name="矩形 259"/>
          <p:cNvSpPr>
            <a:spLocks noChangeArrowheads="1"/>
          </p:cNvSpPr>
          <p:nvPr/>
        </p:nvSpPr>
        <p:spPr bwMode="auto">
          <a:xfrm>
            <a:off x="7437487" y="5416799"/>
            <a:ext cx="3251316" cy="318922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/>
        </p:spPr>
        <p:txBody>
          <a:bodyPr wrap="square" lIns="0" tIns="35998" rIns="0" bIns="36000" anchor="t" anchorCtr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1600" dirty="0" smtClean="0">
                <a:solidFill>
                  <a:schemeClr val="bg1"/>
                </a:solidFill>
                <a:cs typeface="Arial" panose="020B0604020202020204" pitchFamily="34" charset="0"/>
              </a:rPr>
              <a:t>FishTouchers</a:t>
            </a:r>
            <a:r>
              <a:rPr lang="zh-CN" altLang="en-US" sz="1600" dirty="0" smtClean="0">
                <a:solidFill>
                  <a:schemeClr val="bg1"/>
                </a:solidFill>
                <a:cs typeface="Arial" panose="020B0604020202020204" pitchFamily="34" charset="0"/>
              </a:rPr>
              <a:t>小组</a:t>
            </a:r>
            <a:endParaRPr lang="zh-CN" altLang="en-US" sz="16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" name="矩形 259"/>
          <p:cNvSpPr>
            <a:spLocks noChangeArrowheads="1"/>
          </p:cNvSpPr>
          <p:nvPr/>
        </p:nvSpPr>
        <p:spPr bwMode="auto">
          <a:xfrm>
            <a:off x="2615627" y="1600101"/>
            <a:ext cx="7448550" cy="2215991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7200" b="1" dirty="0">
                <a:solidFill>
                  <a:schemeClr val="bg1"/>
                </a:solidFill>
                <a:cs typeface="Arial" panose="020B0604020202020204" pitchFamily="34" charset="0"/>
              </a:rPr>
              <a:t>高效科研实验室网站的设计与实现</a:t>
            </a:r>
          </a:p>
        </p:txBody>
      </p:sp>
      <p:pic>
        <p:nvPicPr>
          <p:cNvPr id="3" name="Daydream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24575" y="-148827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079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9" grpId="0" animBg="1"/>
      <p:bldP spid="16" grpId="0" animBg="1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5273787" y="365631"/>
            <a:ext cx="2311176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工作计划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66"/>
          <p:cNvSpPr txBox="1">
            <a:spLocks noChangeArrowheads="1"/>
          </p:cNvSpPr>
          <p:nvPr/>
        </p:nvSpPr>
        <p:spPr bwMode="auto">
          <a:xfrm>
            <a:off x="812750" y="962024"/>
            <a:ext cx="5040511" cy="110799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后端</a:t>
            </a:r>
            <a:endParaRPr lang="en-US" altLang="zh-CN" sz="24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负责人 </a:t>
            </a:r>
            <a:r>
              <a:rPr lang="zh-CN" altLang="en-US" sz="2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何祎君</a:t>
            </a:r>
          </a:p>
        </p:txBody>
      </p:sp>
      <p:sp>
        <p:nvSpPr>
          <p:cNvPr id="9" name="文本框 66"/>
          <p:cNvSpPr txBox="1">
            <a:spLocks noChangeArrowheads="1"/>
          </p:cNvSpPr>
          <p:nvPr/>
        </p:nvSpPr>
        <p:spPr bwMode="auto">
          <a:xfrm>
            <a:off x="812750" y="2070020"/>
            <a:ext cx="5544617" cy="3323987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26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需求分析，设计功能模块，设计数据接口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30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31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Spring boot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运行环境搭建，学习相关知识；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后端编码，完成游客相关功能；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-9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5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后端编码，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完成管理员相关功能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；</a:t>
            </a:r>
            <a:endParaRPr lang="en-US" altLang="zh-CN" sz="1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文本框 66"/>
          <p:cNvSpPr txBox="1">
            <a:spLocks noChangeArrowheads="1"/>
          </p:cNvSpPr>
          <p:nvPr/>
        </p:nvSpPr>
        <p:spPr bwMode="auto">
          <a:xfrm>
            <a:off x="6789415" y="2070019"/>
            <a:ext cx="5544617" cy="249299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6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后端编码，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完成注册用户相关功能；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10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项目前后端合并以及项目测试；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11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项目测试后的修改及维护；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85400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5273787" y="365631"/>
            <a:ext cx="2311176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工作计划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66"/>
          <p:cNvSpPr txBox="1">
            <a:spLocks noChangeArrowheads="1"/>
          </p:cNvSpPr>
          <p:nvPr/>
        </p:nvSpPr>
        <p:spPr bwMode="auto">
          <a:xfrm>
            <a:off x="812750" y="962024"/>
            <a:ext cx="5040511" cy="110799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测试</a:t>
            </a:r>
            <a:endParaRPr lang="en-US" altLang="zh-CN" sz="24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负责人 </a:t>
            </a:r>
            <a:r>
              <a:rPr lang="zh-CN" altLang="en-US" sz="2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张嘉熙</a:t>
            </a:r>
          </a:p>
        </p:txBody>
      </p:sp>
      <p:sp>
        <p:nvSpPr>
          <p:cNvPr id="9" name="文本框 66"/>
          <p:cNvSpPr txBox="1">
            <a:spLocks noChangeArrowheads="1"/>
          </p:cNvSpPr>
          <p:nvPr/>
        </p:nvSpPr>
        <p:spPr bwMode="auto">
          <a:xfrm>
            <a:off x="812750" y="2070020"/>
            <a:ext cx="5544617" cy="3739485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对需求规格说明书进行静态测试，采用审查走查的方式，验证需求的完成行、可行性和一致性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30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31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测试计划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制定，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包含使用的测试工具、测试范围、测试标准、风险管理和测试流程安排计划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并根据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需求规格说明书制定更细致的测试方案，包括测试用例设计、测试过程方案、回归测试和测试报告内容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规范；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文本框 66"/>
          <p:cNvSpPr txBox="1">
            <a:spLocks noChangeArrowheads="1"/>
          </p:cNvSpPr>
          <p:nvPr/>
        </p:nvSpPr>
        <p:spPr bwMode="auto">
          <a:xfrm>
            <a:off x="6789415" y="2070019"/>
            <a:ext cx="5544617" cy="290848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伴随开发一同进行单元测试，集成测试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10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前后端结合，以黑盒方式测试网站功能实现；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11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进行系统最终的验收测试，包括系统界面、功能、文档等多方面的测试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347406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5273787" y="365631"/>
            <a:ext cx="2311176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工作计划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66"/>
          <p:cNvSpPr txBox="1">
            <a:spLocks noChangeArrowheads="1"/>
          </p:cNvSpPr>
          <p:nvPr/>
        </p:nvSpPr>
        <p:spPr bwMode="auto">
          <a:xfrm>
            <a:off x="812750" y="962024"/>
            <a:ext cx="5040511" cy="110799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文档</a:t>
            </a:r>
            <a:endParaRPr lang="en-US" altLang="zh-CN" sz="24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负责人 </a:t>
            </a:r>
            <a:r>
              <a:rPr lang="zh-CN" altLang="en-US" sz="2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潘恋军</a:t>
            </a:r>
          </a:p>
        </p:txBody>
      </p:sp>
      <p:sp>
        <p:nvSpPr>
          <p:cNvPr id="9" name="文本框 66"/>
          <p:cNvSpPr txBox="1">
            <a:spLocks noChangeArrowheads="1"/>
          </p:cNvSpPr>
          <p:nvPr/>
        </p:nvSpPr>
        <p:spPr bwMode="auto">
          <a:xfrm>
            <a:off x="812750" y="2070020"/>
            <a:ext cx="5544617" cy="3739485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26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27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完成需求规格说明书；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完成概要设计数；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30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31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完成详细设计书；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完成测试计划文档；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完成界面设计文档；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文本框 66"/>
          <p:cNvSpPr txBox="1">
            <a:spLocks noChangeArrowheads="1"/>
          </p:cNvSpPr>
          <p:nvPr/>
        </p:nvSpPr>
        <p:spPr bwMode="auto">
          <a:xfrm>
            <a:off x="6789415" y="2070019"/>
            <a:ext cx="5544617" cy="3323987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完成用户操作手册；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11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完成最终验收报告；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8-26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11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在每次会议后完成会议纪要；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在任何财务开销后更正财务记录；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02061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5273787" y="365631"/>
            <a:ext cx="2311176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工作计划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66"/>
          <p:cNvSpPr txBox="1">
            <a:spLocks noChangeArrowheads="1"/>
          </p:cNvSpPr>
          <p:nvPr/>
        </p:nvSpPr>
        <p:spPr bwMode="auto">
          <a:xfrm>
            <a:off x="812750" y="962024"/>
            <a:ext cx="5040511" cy="110799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财务</a:t>
            </a:r>
            <a:endParaRPr lang="en-US" altLang="zh-CN" sz="24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负责人 </a:t>
            </a:r>
            <a:r>
              <a:rPr lang="zh-CN" altLang="en-US" sz="2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刘硕</a:t>
            </a:r>
          </a:p>
        </p:txBody>
      </p:sp>
      <p:sp>
        <p:nvSpPr>
          <p:cNvPr id="9" name="文本框 66"/>
          <p:cNvSpPr txBox="1">
            <a:spLocks noChangeArrowheads="1"/>
          </p:cNvSpPr>
          <p:nvPr/>
        </p:nvSpPr>
        <p:spPr bwMode="auto">
          <a:xfrm>
            <a:off x="812750" y="2070020"/>
            <a:ext cx="5544617" cy="290848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26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分析项目需求，制定项目财务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预算；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复核预算，形成正式财务预算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文档；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11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记录实际执行中各预算项目的实际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支出；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实际执行中出现的额外条目进行特殊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审批；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对超出预算的部分负责人提交报告说明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原因；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文本框 66"/>
          <p:cNvSpPr txBox="1">
            <a:spLocks noChangeArrowheads="1"/>
          </p:cNvSpPr>
          <p:nvPr/>
        </p:nvSpPr>
        <p:spPr bwMode="auto">
          <a:xfrm>
            <a:off x="6789415" y="2070019"/>
            <a:ext cx="5544617" cy="1661993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11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12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进行财务决算，形成财务决算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文档；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分析开发过程中实际消耗的资金与预算的差距，总结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原因；</a:t>
            </a:r>
            <a:endParaRPr lang="en-US" altLang="zh-CN" sz="1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72932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0"/>
            <a:ext cx="12858750" cy="7232650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4238595" y="3493237"/>
            <a:ext cx="4381561" cy="97007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728" tIns="36364" rIns="72728" bIns="36364" rtlCol="0" anchor="ctr"/>
          <a:lstStyle/>
          <a:p>
            <a:pPr algn="ctr"/>
            <a:endParaRPr lang="zh-CN" altLang="en-US" sz="1509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5919107" y="2214740"/>
            <a:ext cx="1020536" cy="102053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44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zh-CN" altLang="en-US" sz="4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MH_Entry_1"/>
          <p:cNvSpPr/>
          <p:nvPr>
            <p:custDataLst>
              <p:tags r:id="rId1"/>
            </p:custDataLst>
          </p:nvPr>
        </p:nvSpPr>
        <p:spPr>
          <a:xfrm>
            <a:off x="5161330" y="3732052"/>
            <a:ext cx="2536091" cy="492443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zh-CN" altLang="en-US" sz="32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项目相关说明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6400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5273787" y="365631"/>
            <a:ext cx="2311176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项目管理方法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66"/>
          <p:cNvSpPr txBox="1">
            <a:spLocks noChangeArrowheads="1"/>
          </p:cNvSpPr>
          <p:nvPr/>
        </p:nvSpPr>
        <p:spPr bwMode="auto">
          <a:xfrm>
            <a:off x="812751" y="1600101"/>
            <a:ext cx="5040511" cy="488082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阶段</a:t>
            </a:r>
            <a:r>
              <a:rPr lang="zh-CN" altLang="en-US" sz="24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化管理</a:t>
            </a:r>
            <a:endParaRPr lang="zh-CN" altLang="en-US" sz="2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文本框 66"/>
          <p:cNvSpPr txBox="1">
            <a:spLocks noChangeArrowheads="1"/>
          </p:cNvSpPr>
          <p:nvPr/>
        </p:nvSpPr>
        <p:spPr bwMode="auto">
          <a:xfrm>
            <a:off x="812751" y="2392189"/>
            <a:ext cx="9145016" cy="415498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按照瀑布模型的软件生命流程，对项目进行阶段化管理</a:t>
            </a:r>
            <a:endParaRPr lang="zh-CN" altLang="en-US" sz="1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文本框 66"/>
          <p:cNvSpPr txBox="1">
            <a:spLocks noChangeArrowheads="1"/>
          </p:cNvSpPr>
          <p:nvPr/>
        </p:nvSpPr>
        <p:spPr bwMode="auto">
          <a:xfrm>
            <a:off x="812750" y="3683854"/>
            <a:ext cx="5040511" cy="488082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量化</a:t>
            </a:r>
            <a:r>
              <a:rPr lang="zh-CN" altLang="en-US" sz="24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管理</a:t>
            </a:r>
            <a:endParaRPr lang="zh-CN" altLang="en-US" sz="2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文本框 66"/>
          <p:cNvSpPr txBox="1">
            <a:spLocks noChangeArrowheads="1"/>
          </p:cNvSpPr>
          <p:nvPr/>
        </p:nvSpPr>
        <p:spPr bwMode="auto">
          <a:xfrm>
            <a:off x="812751" y="4367197"/>
            <a:ext cx="9145016" cy="1246495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将任务按功能点多少，按页面数量，按接口个数进行量化，精确计算所需的人力物力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然后对任务进行合理的分配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对项目的资金预算进行详细的量化评估</a:t>
            </a:r>
            <a:endParaRPr lang="zh-CN" altLang="en-US" sz="1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8058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5273787" y="357205"/>
            <a:ext cx="2311176" cy="44773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项目管理工具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12751" y="1231350"/>
            <a:ext cx="30963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Teambition</a:t>
            </a:r>
            <a:endParaRPr lang="zh-CN" altLang="en-US" sz="32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803" y="2248173"/>
            <a:ext cx="9229179" cy="3300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30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5273787" y="357205"/>
            <a:ext cx="2311176" cy="44773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项目管理工具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820" y="1024037"/>
            <a:ext cx="12197110" cy="574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011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5273787" y="357205"/>
            <a:ext cx="2311176" cy="44773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项目管理工具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51" y="952029"/>
            <a:ext cx="12788442" cy="593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72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4430105" y="2447748"/>
            <a:ext cx="3998543" cy="3850364"/>
            <a:chOff x="4200186" y="2320894"/>
            <a:chExt cx="3791627" cy="3651116"/>
          </a:xfrm>
        </p:grpSpPr>
        <p:sp>
          <p:nvSpPr>
            <p:cNvPr id="7" name="Rounded Rectangle 6"/>
            <p:cNvSpPr/>
            <p:nvPr/>
          </p:nvSpPr>
          <p:spPr>
            <a:xfrm flipH="1">
              <a:off x="4214254" y="4850056"/>
              <a:ext cx="3777559" cy="9144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 rot="3492391" flipH="1">
              <a:off x="4991307" y="3689252"/>
              <a:ext cx="3651116" cy="9144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" name="Rounded Rectangle 3"/>
            <p:cNvSpPr/>
            <p:nvPr/>
          </p:nvSpPr>
          <p:spPr>
            <a:xfrm rot="18107609">
              <a:off x="3556490" y="3689252"/>
              <a:ext cx="3651116" cy="914400"/>
            </a:xfrm>
            <a:prstGeom prst="roundRect">
              <a:avLst>
                <a:gd name="adj" fmla="val 50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Rounded Rectangle 9"/>
            <p:cNvSpPr/>
            <p:nvPr/>
          </p:nvSpPr>
          <p:spPr>
            <a:xfrm flipH="1">
              <a:off x="4200186" y="4850056"/>
              <a:ext cx="1948760" cy="9144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5725181" y="2613073"/>
              <a:ext cx="755703" cy="75570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4297730" y="4929404"/>
              <a:ext cx="755703" cy="75570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7164059" y="4930934"/>
              <a:ext cx="755703" cy="75570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Freeform 17"/>
            <p:cNvSpPr>
              <a:spLocks noEditPoints="1"/>
            </p:cNvSpPr>
            <p:nvPr/>
          </p:nvSpPr>
          <p:spPr bwMode="auto">
            <a:xfrm>
              <a:off x="5950368" y="2791506"/>
              <a:ext cx="305327" cy="398835"/>
            </a:xfrm>
            <a:custGeom>
              <a:avLst/>
              <a:gdLst>
                <a:gd name="T0" fmla="*/ 60 w 74"/>
                <a:gd name="T1" fmla="*/ 0 h 97"/>
                <a:gd name="T2" fmla="*/ 72 w 74"/>
                <a:gd name="T3" fmla="*/ 11 h 97"/>
                <a:gd name="T4" fmla="*/ 70 w 74"/>
                <a:gd name="T5" fmla="*/ 52 h 97"/>
                <a:gd name="T6" fmla="*/ 63 w 74"/>
                <a:gd name="T7" fmla="*/ 11 h 97"/>
                <a:gd name="T8" fmla="*/ 60 w 74"/>
                <a:gd name="T9" fmla="*/ 8 h 97"/>
                <a:gd name="T10" fmla="*/ 26 w 74"/>
                <a:gd name="T11" fmla="*/ 11 h 97"/>
                <a:gd name="T12" fmla="*/ 26 w 74"/>
                <a:gd name="T13" fmla="*/ 18 h 97"/>
                <a:gd name="T14" fmla="*/ 19 w 74"/>
                <a:gd name="T15" fmla="*/ 24 h 97"/>
                <a:gd name="T16" fmla="*/ 12 w 74"/>
                <a:gd name="T17" fmla="*/ 24 h 97"/>
                <a:gd name="T18" fmla="*/ 8 w 74"/>
                <a:gd name="T19" fmla="*/ 79 h 97"/>
                <a:gd name="T20" fmla="*/ 9 w 74"/>
                <a:gd name="T21" fmla="*/ 81 h 97"/>
                <a:gd name="T22" fmla="*/ 28 w 74"/>
                <a:gd name="T23" fmla="*/ 82 h 97"/>
                <a:gd name="T24" fmla="*/ 37 w 74"/>
                <a:gd name="T25" fmla="*/ 90 h 97"/>
                <a:gd name="T26" fmla="*/ 3 w 74"/>
                <a:gd name="T27" fmla="*/ 87 h 97"/>
                <a:gd name="T28" fmla="*/ 3 w 74"/>
                <a:gd name="T29" fmla="*/ 87 h 97"/>
                <a:gd name="T30" fmla="*/ 0 w 74"/>
                <a:gd name="T31" fmla="*/ 20 h 97"/>
                <a:gd name="T32" fmla="*/ 1 w 74"/>
                <a:gd name="T33" fmla="*/ 17 h 97"/>
                <a:gd name="T34" fmla="*/ 19 w 74"/>
                <a:gd name="T35" fmla="*/ 0 h 97"/>
                <a:gd name="T36" fmla="*/ 17 w 74"/>
                <a:gd name="T37" fmla="*/ 52 h 97"/>
                <a:gd name="T38" fmla="*/ 27 w 74"/>
                <a:gd name="T39" fmla="*/ 56 h 97"/>
                <a:gd name="T40" fmla="*/ 17 w 74"/>
                <a:gd name="T41" fmla="*/ 52 h 97"/>
                <a:gd name="T42" fmla="*/ 17 w 74"/>
                <a:gd name="T43" fmla="*/ 44 h 97"/>
                <a:gd name="T44" fmla="*/ 56 w 74"/>
                <a:gd name="T45" fmla="*/ 40 h 97"/>
                <a:gd name="T46" fmla="*/ 17 w 74"/>
                <a:gd name="T47" fmla="*/ 28 h 97"/>
                <a:gd name="T48" fmla="*/ 56 w 74"/>
                <a:gd name="T49" fmla="*/ 33 h 97"/>
                <a:gd name="T50" fmla="*/ 17 w 74"/>
                <a:gd name="T51" fmla="*/ 28 h 97"/>
                <a:gd name="T52" fmla="*/ 34 w 74"/>
                <a:gd name="T53" fmla="*/ 22 h 97"/>
                <a:gd name="T54" fmla="*/ 56 w 74"/>
                <a:gd name="T55" fmla="*/ 17 h 97"/>
                <a:gd name="T56" fmla="*/ 41 w 74"/>
                <a:gd name="T57" fmla="*/ 69 h 97"/>
                <a:gd name="T58" fmla="*/ 41 w 74"/>
                <a:gd name="T59" fmla="*/ 69 h 97"/>
                <a:gd name="T60" fmla="*/ 31 w 74"/>
                <a:gd name="T61" fmla="*/ 66 h 97"/>
                <a:gd name="T62" fmla="*/ 47 w 74"/>
                <a:gd name="T63" fmla="*/ 86 h 97"/>
                <a:gd name="T64" fmla="*/ 59 w 74"/>
                <a:gd name="T65" fmla="*/ 87 h 97"/>
                <a:gd name="T66" fmla="*/ 71 w 74"/>
                <a:gd name="T67" fmla="*/ 96 h 97"/>
                <a:gd name="T68" fmla="*/ 72 w 74"/>
                <a:gd name="T69" fmla="*/ 90 h 97"/>
                <a:gd name="T70" fmla="*/ 63 w 74"/>
                <a:gd name="T71" fmla="*/ 80 h 97"/>
                <a:gd name="T72" fmla="*/ 64 w 74"/>
                <a:gd name="T73" fmla="*/ 57 h 97"/>
                <a:gd name="T74" fmla="*/ 38 w 74"/>
                <a:gd name="T75" fmla="*/ 54 h 97"/>
                <a:gd name="T76" fmla="*/ 42 w 74"/>
                <a:gd name="T77" fmla="*/ 58 h 97"/>
                <a:gd name="T78" fmla="*/ 40 w 74"/>
                <a:gd name="T79" fmla="*/ 76 h 97"/>
                <a:gd name="T80" fmla="*/ 57 w 74"/>
                <a:gd name="T81" fmla="*/ 78 h 97"/>
                <a:gd name="T82" fmla="*/ 59 w 74"/>
                <a:gd name="T83" fmla="*/ 61 h 97"/>
                <a:gd name="T84" fmla="*/ 21 w 74"/>
                <a:gd name="T85" fmla="*/ 9 h 97"/>
                <a:gd name="T86" fmla="*/ 13 w 74"/>
                <a:gd name="T87" fmla="*/ 19 h 97"/>
                <a:gd name="T88" fmla="*/ 17 w 74"/>
                <a:gd name="T89" fmla="*/ 20 h 97"/>
                <a:gd name="T90" fmla="*/ 18 w 74"/>
                <a:gd name="T91" fmla="*/ 20 h 97"/>
                <a:gd name="T92" fmla="*/ 22 w 74"/>
                <a:gd name="T93" fmla="*/ 17 h 97"/>
                <a:gd name="T94" fmla="*/ 22 w 74"/>
                <a:gd name="T95" fmla="*/ 15 h 97"/>
                <a:gd name="T96" fmla="*/ 21 w 74"/>
                <a:gd name="T97" fmla="*/ 1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4" h="97">
                  <a:moveTo>
                    <a:pt x="21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64" y="0"/>
                    <a:pt x="66" y="1"/>
                    <a:pt x="68" y="3"/>
                  </a:cubicBezTo>
                  <a:cubicBezTo>
                    <a:pt x="70" y="5"/>
                    <a:pt x="72" y="8"/>
                    <a:pt x="72" y="11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71" y="55"/>
                    <a:pt x="70" y="53"/>
                    <a:pt x="70" y="52"/>
                  </a:cubicBezTo>
                  <a:cubicBezTo>
                    <a:pt x="68" y="50"/>
                    <a:pt x="66" y="48"/>
                    <a:pt x="63" y="47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3" y="10"/>
                    <a:pt x="63" y="9"/>
                    <a:pt x="62" y="9"/>
                  </a:cubicBezTo>
                  <a:cubicBezTo>
                    <a:pt x="62" y="8"/>
                    <a:pt x="61" y="8"/>
                    <a:pt x="60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6" y="16"/>
                    <a:pt x="26" y="17"/>
                    <a:pt x="26" y="18"/>
                  </a:cubicBezTo>
                  <a:cubicBezTo>
                    <a:pt x="26" y="19"/>
                    <a:pt x="25" y="21"/>
                    <a:pt x="23" y="22"/>
                  </a:cubicBezTo>
                  <a:cubicBezTo>
                    <a:pt x="22" y="23"/>
                    <a:pt x="21" y="24"/>
                    <a:pt x="19" y="24"/>
                  </a:cubicBezTo>
                  <a:cubicBezTo>
                    <a:pt x="18" y="24"/>
                    <a:pt x="17" y="24"/>
                    <a:pt x="16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8" y="80"/>
                    <a:pt x="9" y="80"/>
                    <a:pt x="9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10" y="81"/>
                    <a:pt x="10" y="82"/>
                    <a:pt x="11" y="82"/>
                  </a:cubicBezTo>
                  <a:cubicBezTo>
                    <a:pt x="28" y="82"/>
                    <a:pt x="28" y="82"/>
                    <a:pt x="28" y="82"/>
                  </a:cubicBezTo>
                  <a:cubicBezTo>
                    <a:pt x="28" y="82"/>
                    <a:pt x="29" y="83"/>
                    <a:pt x="29" y="84"/>
                  </a:cubicBezTo>
                  <a:cubicBezTo>
                    <a:pt x="31" y="86"/>
                    <a:pt x="34" y="88"/>
                    <a:pt x="37" y="90"/>
                  </a:cubicBezTo>
                  <a:cubicBezTo>
                    <a:pt x="11" y="90"/>
                    <a:pt x="11" y="90"/>
                    <a:pt x="11" y="90"/>
                  </a:cubicBezTo>
                  <a:cubicBezTo>
                    <a:pt x="8" y="90"/>
                    <a:pt x="5" y="89"/>
                    <a:pt x="3" y="87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1" y="85"/>
                    <a:pt x="0" y="82"/>
                    <a:pt x="0" y="79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1" y="0"/>
                    <a:pt x="21" y="0"/>
                    <a:pt x="21" y="0"/>
                  </a:cubicBezTo>
                  <a:close/>
                  <a:moveTo>
                    <a:pt x="17" y="52"/>
                  </a:moveTo>
                  <a:cubicBezTo>
                    <a:pt x="17" y="56"/>
                    <a:pt x="17" y="56"/>
                    <a:pt x="17" y="56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17" y="52"/>
                    <a:pt x="17" y="52"/>
                    <a:pt x="17" y="52"/>
                  </a:cubicBezTo>
                  <a:close/>
                  <a:moveTo>
                    <a:pt x="17" y="40"/>
                  </a:moveTo>
                  <a:cubicBezTo>
                    <a:pt x="17" y="44"/>
                    <a:pt x="17" y="44"/>
                    <a:pt x="17" y="44"/>
                  </a:cubicBezTo>
                  <a:cubicBezTo>
                    <a:pt x="56" y="44"/>
                    <a:pt x="56" y="44"/>
                    <a:pt x="56" y="44"/>
                  </a:cubicBezTo>
                  <a:cubicBezTo>
                    <a:pt x="56" y="40"/>
                    <a:pt x="56" y="40"/>
                    <a:pt x="56" y="40"/>
                  </a:cubicBezTo>
                  <a:cubicBezTo>
                    <a:pt x="17" y="40"/>
                    <a:pt x="17" y="40"/>
                    <a:pt x="17" y="40"/>
                  </a:cubicBezTo>
                  <a:close/>
                  <a:moveTo>
                    <a:pt x="17" y="28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17" y="28"/>
                    <a:pt x="17" y="28"/>
                    <a:pt x="17" y="28"/>
                  </a:cubicBezTo>
                  <a:close/>
                  <a:moveTo>
                    <a:pt x="34" y="17"/>
                  </a:moveTo>
                  <a:cubicBezTo>
                    <a:pt x="34" y="22"/>
                    <a:pt x="34" y="22"/>
                    <a:pt x="34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34" y="17"/>
                    <a:pt x="34" y="17"/>
                    <a:pt x="34" y="17"/>
                  </a:cubicBezTo>
                  <a:close/>
                  <a:moveTo>
                    <a:pt x="41" y="69"/>
                  </a:moveTo>
                  <a:cubicBezTo>
                    <a:pt x="43" y="64"/>
                    <a:pt x="48" y="61"/>
                    <a:pt x="55" y="60"/>
                  </a:cubicBezTo>
                  <a:cubicBezTo>
                    <a:pt x="48" y="56"/>
                    <a:pt x="39" y="62"/>
                    <a:pt x="41" y="69"/>
                  </a:cubicBezTo>
                  <a:close/>
                  <a:moveTo>
                    <a:pt x="38" y="54"/>
                  </a:moveTo>
                  <a:cubicBezTo>
                    <a:pt x="34" y="57"/>
                    <a:pt x="32" y="61"/>
                    <a:pt x="31" y="66"/>
                  </a:cubicBezTo>
                  <a:cubicBezTo>
                    <a:pt x="31" y="70"/>
                    <a:pt x="32" y="75"/>
                    <a:pt x="35" y="79"/>
                  </a:cubicBezTo>
                  <a:cubicBezTo>
                    <a:pt x="38" y="83"/>
                    <a:pt x="43" y="86"/>
                    <a:pt x="47" y="86"/>
                  </a:cubicBezTo>
                  <a:cubicBezTo>
                    <a:pt x="51" y="87"/>
                    <a:pt x="55" y="86"/>
                    <a:pt x="58" y="84"/>
                  </a:cubicBezTo>
                  <a:cubicBezTo>
                    <a:pt x="58" y="85"/>
                    <a:pt x="58" y="86"/>
                    <a:pt x="59" y="87"/>
                  </a:cubicBezTo>
                  <a:cubicBezTo>
                    <a:pt x="65" y="95"/>
                    <a:pt x="65" y="95"/>
                    <a:pt x="65" y="95"/>
                  </a:cubicBezTo>
                  <a:cubicBezTo>
                    <a:pt x="67" y="97"/>
                    <a:pt x="69" y="97"/>
                    <a:pt x="71" y="96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3" y="94"/>
                    <a:pt x="74" y="91"/>
                    <a:pt x="72" y="90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5" y="81"/>
                    <a:pt x="64" y="80"/>
                    <a:pt x="63" y="80"/>
                  </a:cubicBezTo>
                  <a:cubicBezTo>
                    <a:pt x="66" y="77"/>
                    <a:pt x="67" y="74"/>
                    <a:pt x="68" y="70"/>
                  </a:cubicBezTo>
                  <a:cubicBezTo>
                    <a:pt x="68" y="66"/>
                    <a:pt x="67" y="61"/>
                    <a:pt x="64" y="57"/>
                  </a:cubicBezTo>
                  <a:cubicBezTo>
                    <a:pt x="61" y="53"/>
                    <a:pt x="56" y="50"/>
                    <a:pt x="52" y="50"/>
                  </a:cubicBezTo>
                  <a:cubicBezTo>
                    <a:pt x="47" y="49"/>
                    <a:pt x="42" y="50"/>
                    <a:pt x="38" y="54"/>
                  </a:cubicBezTo>
                  <a:close/>
                  <a:moveTo>
                    <a:pt x="51" y="56"/>
                  </a:moveTo>
                  <a:cubicBezTo>
                    <a:pt x="48" y="56"/>
                    <a:pt x="45" y="56"/>
                    <a:pt x="42" y="58"/>
                  </a:cubicBezTo>
                  <a:cubicBezTo>
                    <a:pt x="39" y="61"/>
                    <a:pt x="38" y="63"/>
                    <a:pt x="37" y="67"/>
                  </a:cubicBezTo>
                  <a:cubicBezTo>
                    <a:pt x="37" y="70"/>
                    <a:pt x="38" y="73"/>
                    <a:pt x="40" y="76"/>
                  </a:cubicBezTo>
                  <a:cubicBezTo>
                    <a:pt x="42" y="78"/>
                    <a:pt x="45" y="80"/>
                    <a:pt x="48" y="80"/>
                  </a:cubicBezTo>
                  <a:cubicBezTo>
                    <a:pt x="51" y="80"/>
                    <a:pt x="54" y="80"/>
                    <a:pt x="57" y="78"/>
                  </a:cubicBezTo>
                  <a:cubicBezTo>
                    <a:pt x="60" y="76"/>
                    <a:pt x="61" y="73"/>
                    <a:pt x="61" y="69"/>
                  </a:cubicBezTo>
                  <a:cubicBezTo>
                    <a:pt x="62" y="66"/>
                    <a:pt x="61" y="63"/>
                    <a:pt x="59" y="61"/>
                  </a:cubicBezTo>
                  <a:cubicBezTo>
                    <a:pt x="57" y="58"/>
                    <a:pt x="54" y="56"/>
                    <a:pt x="51" y="56"/>
                  </a:cubicBezTo>
                  <a:close/>
                  <a:moveTo>
                    <a:pt x="21" y="9"/>
                  </a:moveTo>
                  <a:cubicBezTo>
                    <a:pt x="11" y="19"/>
                    <a:pt x="11" y="19"/>
                    <a:pt x="11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0"/>
                    <a:pt x="18" y="20"/>
                  </a:cubicBezTo>
                  <a:cubicBezTo>
                    <a:pt x="19" y="20"/>
                    <a:pt x="20" y="19"/>
                    <a:pt x="21" y="19"/>
                  </a:cubicBezTo>
                  <a:cubicBezTo>
                    <a:pt x="21" y="18"/>
                    <a:pt x="22" y="17"/>
                    <a:pt x="22" y="17"/>
                  </a:cubicBezTo>
                  <a:cubicBezTo>
                    <a:pt x="22" y="16"/>
                    <a:pt x="22" y="16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11"/>
                    <a:pt x="21" y="11"/>
                    <a:pt x="21" y="11"/>
                  </a:cubicBezTo>
                  <a:lnTo>
                    <a:pt x="21" y="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49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4537230" y="5088755"/>
              <a:ext cx="276702" cy="437000"/>
            </a:xfrm>
            <a:custGeom>
              <a:avLst/>
              <a:gdLst>
                <a:gd name="T0" fmla="*/ 57 w 67"/>
                <a:gd name="T1" fmla="*/ 10 h 106"/>
                <a:gd name="T2" fmla="*/ 62 w 67"/>
                <a:gd name="T3" fmla="*/ 51 h 106"/>
                <a:gd name="T4" fmla="*/ 51 w 67"/>
                <a:gd name="T5" fmla="*/ 66 h 106"/>
                <a:gd name="T6" fmla="*/ 55 w 67"/>
                <a:gd name="T7" fmla="*/ 65 h 106"/>
                <a:gd name="T8" fmla="*/ 57 w 67"/>
                <a:gd name="T9" fmla="*/ 73 h 106"/>
                <a:gd name="T10" fmla="*/ 56 w 67"/>
                <a:gd name="T11" fmla="*/ 80 h 106"/>
                <a:gd name="T12" fmla="*/ 57 w 67"/>
                <a:gd name="T13" fmla="*/ 86 h 106"/>
                <a:gd name="T14" fmla="*/ 55 w 67"/>
                <a:gd name="T15" fmla="*/ 93 h 106"/>
                <a:gd name="T16" fmla="*/ 15 w 67"/>
                <a:gd name="T17" fmla="*/ 97 h 106"/>
                <a:gd name="T18" fmla="*/ 12 w 67"/>
                <a:gd name="T19" fmla="*/ 95 h 106"/>
                <a:gd name="T20" fmla="*/ 12 w 67"/>
                <a:gd name="T21" fmla="*/ 83 h 106"/>
                <a:gd name="T22" fmla="*/ 12 w 67"/>
                <a:gd name="T23" fmla="*/ 82 h 106"/>
                <a:gd name="T24" fmla="*/ 12 w 67"/>
                <a:gd name="T25" fmla="*/ 71 h 106"/>
                <a:gd name="T26" fmla="*/ 15 w 67"/>
                <a:gd name="T27" fmla="*/ 69 h 106"/>
                <a:gd name="T28" fmla="*/ 16 w 67"/>
                <a:gd name="T29" fmla="*/ 63 h 106"/>
                <a:gd name="T30" fmla="*/ 0 w 67"/>
                <a:gd name="T31" fmla="*/ 34 h 106"/>
                <a:gd name="T32" fmla="*/ 33 w 67"/>
                <a:gd name="T33" fmla="*/ 0 h 106"/>
                <a:gd name="T34" fmla="*/ 28 w 67"/>
                <a:gd name="T35" fmla="*/ 41 h 106"/>
                <a:gd name="T36" fmla="*/ 30 w 67"/>
                <a:gd name="T37" fmla="*/ 39 h 106"/>
                <a:gd name="T38" fmla="*/ 33 w 67"/>
                <a:gd name="T39" fmla="*/ 41 h 106"/>
                <a:gd name="T40" fmla="*/ 36 w 67"/>
                <a:gd name="T41" fmla="*/ 39 h 106"/>
                <a:gd name="T42" fmla="*/ 39 w 67"/>
                <a:gd name="T43" fmla="*/ 41 h 106"/>
                <a:gd name="T44" fmla="*/ 43 w 67"/>
                <a:gd name="T45" fmla="*/ 38 h 106"/>
                <a:gd name="T46" fmla="*/ 39 w 67"/>
                <a:gd name="T47" fmla="*/ 52 h 106"/>
                <a:gd name="T48" fmla="*/ 44 w 67"/>
                <a:gd name="T49" fmla="*/ 66 h 106"/>
                <a:gd name="T50" fmla="*/ 44 w 67"/>
                <a:gd name="T51" fmla="*/ 58 h 106"/>
                <a:gd name="T52" fmla="*/ 56 w 67"/>
                <a:gd name="T53" fmla="*/ 47 h 106"/>
                <a:gd name="T54" fmla="*/ 52 w 67"/>
                <a:gd name="T55" fmla="*/ 15 h 106"/>
                <a:gd name="T56" fmla="*/ 15 w 67"/>
                <a:gd name="T57" fmla="*/ 15 h 106"/>
                <a:gd name="T58" fmla="*/ 11 w 67"/>
                <a:gd name="T59" fmla="*/ 48 h 106"/>
                <a:gd name="T60" fmla="*/ 23 w 67"/>
                <a:gd name="T61" fmla="*/ 59 h 106"/>
                <a:gd name="T62" fmla="*/ 23 w 67"/>
                <a:gd name="T63" fmla="*/ 67 h 106"/>
                <a:gd name="T64" fmla="*/ 29 w 67"/>
                <a:gd name="T65" fmla="*/ 52 h 106"/>
                <a:gd name="T66" fmla="*/ 25 w 67"/>
                <a:gd name="T67" fmla="*/ 38 h 106"/>
                <a:gd name="T68" fmla="*/ 40 w 67"/>
                <a:gd name="T69" fmla="*/ 43 h 106"/>
                <a:gd name="T70" fmla="*/ 36 w 67"/>
                <a:gd name="T71" fmla="*/ 42 h 106"/>
                <a:gd name="T72" fmla="*/ 30 w 67"/>
                <a:gd name="T73" fmla="*/ 42 h 106"/>
                <a:gd name="T74" fmla="*/ 27 w 67"/>
                <a:gd name="T75" fmla="*/ 42 h 106"/>
                <a:gd name="T76" fmla="*/ 32 w 67"/>
                <a:gd name="T77" fmla="*/ 51 h 106"/>
                <a:gd name="T78" fmla="*/ 32 w 67"/>
                <a:gd name="T79" fmla="*/ 67 h 106"/>
                <a:gd name="T80" fmla="*/ 35 w 67"/>
                <a:gd name="T81" fmla="*/ 51 h 106"/>
                <a:gd name="T82" fmla="*/ 35 w 67"/>
                <a:gd name="T83" fmla="*/ 50 h 106"/>
                <a:gd name="T84" fmla="*/ 43 w 67"/>
                <a:gd name="T85" fmla="*/ 96 h 106"/>
                <a:gd name="T86" fmla="*/ 34 w 67"/>
                <a:gd name="T87" fmla="*/ 106 h 106"/>
                <a:gd name="T88" fmla="*/ 43 w 67"/>
                <a:gd name="T89" fmla="*/ 96 h 106"/>
                <a:gd name="T90" fmla="*/ 17 w 67"/>
                <a:gd name="T91" fmla="*/ 88 h 106"/>
                <a:gd name="T92" fmla="*/ 17 w 67"/>
                <a:gd name="T93" fmla="*/ 90 h 106"/>
                <a:gd name="T94" fmla="*/ 50 w 67"/>
                <a:gd name="T95" fmla="*/ 86 h 106"/>
                <a:gd name="T96" fmla="*/ 50 w 67"/>
                <a:gd name="T97" fmla="*/ 73 h 106"/>
                <a:gd name="T98" fmla="*/ 17 w 67"/>
                <a:gd name="T99" fmla="*/ 77 h 106"/>
                <a:gd name="T100" fmla="*/ 50 w 67"/>
                <a:gd name="T101" fmla="*/ 74 h 106"/>
                <a:gd name="T102" fmla="*/ 50 w 67"/>
                <a:gd name="T103" fmla="*/ 7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7" h="106">
                  <a:moveTo>
                    <a:pt x="33" y="0"/>
                  </a:moveTo>
                  <a:cubicBezTo>
                    <a:pt x="43" y="0"/>
                    <a:pt x="51" y="4"/>
                    <a:pt x="57" y="10"/>
                  </a:cubicBezTo>
                  <a:cubicBezTo>
                    <a:pt x="63" y="16"/>
                    <a:pt x="67" y="25"/>
                    <a:pt x="67" y="34"/>
                  </a:cubicBezTo>
                  <a:cubicBezTo>
                    <a:pt x="67" y="40"/>
                    <a:pt x="65" y="46"/>
                    <a:pt x="62" y="51"/>
                  </a:cubicBezTo>
                  <a:cubicBezTo>
                    <a:pt x="59" y="56"/>
                    <a:pt x="56" y="59"/>
                    <a:pt x="51" y="62"/>
                  </a:cubicBezTo>
                  <a:cubicBezTo>
                    <a:pt x="51" y="66"/>
                    <a:pt x="51" y="66"/>
                    <a:pt x="51" y="66"/>
                  </a:cubicBezTo>
                  <a:cubicBezTo>
                    <a:pt x="53" y="66"/>
                    <a:pt x="53" y="66"/>
                    <a:pt x="53" y="66"/>
                  </a:cubicBezTo>
                  <a:cubicBezTo>
                    <a:pt x="55" y="65"/>
                    <a:pt x="55" y="65"/>
                    <a:pt x="55" y="65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57" y="70"/>
                    <a:pt x="57" y="72"/>
                    <a:pt x="57" y="73"/>
                  </a:cubicBezTo>
                  <a:cubicBezTo>
                    <a:pt x="57" y="75"/>
                    <a:pt x="57" y="77"/>
                    <a:pt x="56" y="79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7" y="82"/>
                    <a:pt x="57" y="84"/>
                    <a:pt x="57" y="86"/>
                  </a:cubicBezTo>
                  <a:cubicBezTo>
                    <a:pt x="57" y="88"/>
                    <a:pt x="57" y="90"/>
                    <a:pt x="56" y="92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15" y="97"/>
                    <a:pt x="15" y="97"/>
                    <a:pt x="15" y="97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1" y="93"/>
                    <a:pt x="11" y="91"/>
                    <a:pt x="10" y="90"/>
                  </a:cubicBezTo>
                  <a:cubicBezTo>
                    <a:pt x="10" y="88"/>
                    <a:pt x="11" y="86"/>
                    <a:pt x="12" y="83"/>
                  </a:cubicBezTo>
                  <a:cubicBezTo>
                    <a:pt x="12" y="83"/>
                    <a:pt x="12" y="83"/>
                    <a:pt x="12" y="83"/>
                  </a:cubicBezTo>
                  <a:cubicBezTo>
                    <a:pt x="12" y="82"/>
                    <a:pt x="12" y="82"/>
                    <a:pt x="12" y="82"/>
                  </a:cubicBezTo>
                  <a:cubicBezTo>
                    <a:pt x="11" y="81"/>
                    <a:pt x="11" y="79"/>
                    <a:pt x="10" y="77"/>
                  </a:cubicBezTo>
                  <a:cubicBezTo>
                    <a:pt x="10" y="75"/>
                    <a:pt x="11" y="73"/>
                    <a:pt x="12" y="71"/>
                  </a:cubicBezTo>
                  <a:cubicBezTo>
                    <a:pt x="13" y="69"/>
                    <a:pt x="13" y="69"/>
                    <a:pt x="13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1" y="60"/>
                    <a:pt x="7" y="56"/>
                    <a:pt x="5" y="51"/>
                  </a:cubicBezTo>
                  <a:cubicBezTo>
                    <a:pt x="2" y="46"/>
                    <a:pt x="0" y="40"/>
                    <a:pt x="0" y="34"/>
                  </a:cubicBezTo>
                  <a:cubicBezTo>
                    <a:pt x="0" y="25"/>
                    <a:pt x="4" y="16"/>
                    <a:pt x="10" y="10"/>
                  </a:cubicBezTo>
                  <a:cubicBezTo>
                    <a:pt x="16" y="4"/>
                    <a:pt x="24" y="0"/>
                    <a:pt x="33" y="0"/>
                  </a:cubicBezTo>
                  <a:close/>
                  <a:moveTo>
                    <a:pt x="26" y="40"/>
                  </a:moveTo>
                  <a:cubicBezTo>
                    <a:pt x="27" y="41"/>
                    <a:pt x="27" y="41"/>
                    <a:pt x="28" y="41"/>
                  </a:cubicBezTo>
                  <a:cubicBezTo>
                    <a:pt x="28" y="41"/>
                    <a:pt x="29" y="41"/>
                    <a:pt x="30" y="40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1"/>
                    <a:pt x="32" y="41"/>
                    <a:pt x="33" y="41"/>
                  </a:cubicBezTo>
                  <a:cubicBezTo>
                    <a:pt x="34" y="41"/>
                    <a:pt x="35" y="41"/>
                    <a:pt x="35" y="40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1"/>
                    <a:pt x="38" y="41"/>
                    <a:pt x="39" y="41"/>
                  </a:cubicBezTo>
                  <a:cubicBezTo>
                    <a:pt x="40" y="41"/>
                    <a:pt x="41" y="41"/>
                    <a:pt x="42" y="40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44" y="58"/>
                    <a:pt x="44" y="58"/>
                    <a:pt x="44" y="58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50" y="55"/>
                    <a:pt x="54" y="52"/>
                    <a:pt x="56" y="47"/>
                  </a:cubicBezTo>
                  <a:cubicBezTo>
                    <a:pt x="59" y="44"/>
                    <a:pt x="60" y="39"/>
                    <a:pt x="60" y="34"/>
                  </a:cubicBezTo>
                  <a:cubicBezTo>
                    <a:pt x="60" y="27"/>
                    <a:pt x="57" y="20"/>
                    <a:pt x="52" y="15"/>
                  </a:cubicBezTo>
                  <a:cubicBezTo>
                    <a:pt x="47" y="10"/>
                    <a:pt x="41" y="7"/>
                    <a:pt x="33" y="7"/>
                  </a:cubicBezTo>
                  <a:cubicBezTo>
                    <a:pt x="26" y="7"/>
                    <a:pt x="19" y="10"/>
                    <a:pt x="15" y="15"/>
                  </a:cubicBezTo>
                  <a:cubicBezTo>
                    <a:pt x="10" y="20"/>
                    <a:pt x="7" y="27"/>
                    <a:pt x="7" y="34"/>
                  </a:cubicBezTo>
                  <a:cubicBezTo>
                    <a:pt x="7" y="39"/>
                    <a:pt x="8" y="44"/>
                    <a:pt x="11" y="48"/>
                  </a:cubicBezTo>
                  <a:cubicBezTo>
                    <a:pt x="13" y="52"/>
                    <a:pt x="17" y="55"/>
                    <a:pt x="21" y="58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40"/>
                    <a:pt x="26" y="40"/>
                    <a:pt x="26" y="40"/>
                  </a:cubicBezTo>
                  <a:close/>
                  <a:moveTo>
                    <a:pt x="40" y="43"/>
                  </a:moveTo>
                  <a:cubicBezTo>
                    <a:pt x="40" y="43"/>
                    <a:pt x="40" y="43"/>
                    <a:pt x="39" y="43"/>
                  </a:cubicBezTo>
                  <a:cubicBezTo>
                    <a:pt x="38" y="43"/>
                    <a:pt x="37" y="43"/>
                    <a:pt x="36" y="42"/>
                  </a:cubicBezTo>
                  <a:cubicBezTo>
                    <a:pt x="35" y="42"/>
                    <a:pt x="34" y="43"/>
                    <a:pt x="33" y="43"/>
                  </a:cubicBezTo>
                  <a:cubicBezTo>
                    <a:pt x="32" y="43"/>
                    <a:pt x="31" y="42"/>
                    <a:pt x="30" y="42"/>
                  </a:cubicBezTo>
                  <a:cubicBezTo>
                    <a:pt x="29" y="42"/>
                    <a:pt x="28" y="43"/>
                    <a:pt x="28" y="43"/>
                  </a:cubicBezTo>
                  <a:cubicBezTo>
                    <a:pt x="27" y="43"/>
                    <a:pt x="27" y="43"/>
                    <a:pt x="27" y="42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40" y="43"/>
                    <a:pt x="40" y="43"/>
                    <a:pt x="40" y="43"/>
                  </a:cubicBezTo>
                  <a:close/>
                  <a:moveTo>
                    <a:pt x="43" y="96"/>
                  </a:moveTo>
                  <a:cubicBezTo>
                    <a:pt x="24" y="98"/>
                    <a:pt x="24" y="98"/>
                    <a:pt x="24" y="98"/>
                  </a:cubicBezTo>
                  <a:cubicBezTo>
                    <a:pt x="25" y="103"/>
                    <a:pt x="29" y="106"/>
                    <a:pt x="34" y="106"/>
                  </a:cubicBezTo>
                  <a:cubicBezTo>
                    <a:pt x="39" y="106"/>
                    <a:pt x="43" y="102"/>
                    <a:pt x="43" y="97"/>
                  </a:cubicBezTo>
                  <a:cubicBezTo>
                    <a:pt x="43" y="97"/>
                    <a:pt x="43" y="97"/>
                    <a:pt x="43" y="96"/>
                  </a:cubicBezTo>
                  <a:close/>
                  <a:moveTo>
                    <a:pt x="50" y="85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89"/>
                    <a:pt x="17" y="89"/>
                    <a:pt x="17" y="89"/>
                  </a:cubicBezTo>
                  <a:cubicBezTo>
                    <a:pt x="17" y="89"/>
                    <a:pt x="17" y="90"/>
                    <a:pt x="17" y="90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50" y="86"/>
                    <a:pt x="50" y="86"/>
                  </a:cubicBezTo>
                  <a:cubicBezTo>
                    <a:pt x="50" y="86"/>
                    <a:pt x="50" y="86"/>
                    <a:pt x="50" y="85"/>
                  </a:cubicBezTo>
                  <a:close/>
                  <a:moveTo>
                    <a:pt x="50" y="73"/>
                  </a:moveTo>
                  <a:cubicBezTo>
                    <a:pt x="17" y="76"/>
                    <a:pt x="17" y="76"/>
                    <a:pt x="17" y="76"/>
                  </a:cubicBezTo>
                  <a:cubicBezTo>
                    <a:pt x="17" y="76"/>
                    <a:pt x="17" y="76"/>
                    <a:pt x="17" y="77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50" y="74"/>
                    <a:pt x="50" y="74"/>
                    <a:pt x="50" y="74"/>
                  </a:cubicBezTo>
                  <a:cubicBezTo>
                    <a:pt x="50" y="74"/>
                    <a:pt x="50" y="74"/>
                    <a:pt x="50" y="73"/>
                  </a:cubicBezTo>
                  <a:cubicBezTo>
                    <a:pt x="50" y="73"/>
                    <a:pt x="50" y="73"/>
                    <a:pt x="50" y="7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49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Freeform 19"/>
            <p:cNvSpPr>
              <a:spLocks noEditPoints="1"/>
            </p:cNvSpPr>
            <p:nvPr/>
          </p:nvSpPr>
          <p:spPr bwMode="auto">
            <a:xfrm>
              <a:off x="7348218" y="5147991"/>
              <a:ext cx="387383" cy="332044"/>
            </a:xfrm>
            <a:custGeom>
              <a:avLst/>
              <a:gdLst>
                <a:gd name="T0" fmla="*/ 4 w 94"/>
                <a:gd name="T1" fmla="*/ 19 h 81"/>
                <a:gd name="T2" fmla="*/ 46 w 94"/>
                <a:gd name="T3" fmla="*/ 19 h 81"/>
                <a:gd name="T4" fmla="*/ 50 w 94"/>
                <a:gd name="T5" fmla="*/ 16 h 81"/>
                <a:gd name="T6" fmla="*/ 73 w 94"/>
                <a:gd name="T7" fmla="*/ 0 h 81"/>
                <a:gd name="T8" fmla="*/ 73 w 94"/>
                <a:gd name="T9" fmla="*/ 33 h 81"/>
                <a:gd name="T10" fmla="*/ 73 w 94"/>
                <a:gd name="T11" fmla="*/ 66 h 81"/>
                <a:gd name="T12" fmla="*/ 50 w 94"/>
                <a:gd name="T13" fmla="*/ 49 h 81"/>
                <a:gd name="T14" fmla="*/ 46 w 94"/>
                <a:gd name="T15" fmla="*/ 47 h 81"/>
                <a:gd name="T16" fmla="*/ 33 w 94"/>
                <a:gd name="T17" fmla="*/ 47 h 81"/>
                <a:gd name="T18" fmla="*/ 40 w 94"/>
                <a:gd name="T19" fmla="*/ 70 h 81"/>
                <a:gd name="T20" fmla="*/ 45 w 94"/>
                <a:gd name="T21" fmla="*/ 70 h 81"/>
                <a:gd name="T22" fmla="*/ 45 w 94"/>
                <a:gd name="T23" fmla="*/ 81 h 81"/>
                <a:gd name="T24" fmla="*/ 43 w 94"/>
                <a:gd name="T25" fmla="*/ 81 h 81"/>
                <a:gd name="T26" fmla="*/ 21 w 94"/>
                <a:gd name="T27" fmla="*/ 81 h 81"/>
                <a:gd name="T28" fmla="*/ 11 w 94"/>
                <a:gd name="T29" fmla="*/ 47 h 81"/>
                <a:gd name="T30" fmla="*/ 4 w 94"/>
                <a:gd name="T31" fmla="*/ 47 h 81"/>
                <a:gd name="T32" fmla="*/ 4 w 94"/>
                <a:gd name="T33" fmla="*/ 19 h 81"/>
                <a:gd name="T34" fmla="*/ 87 w 94"/>
                <a:gd name="T35" fmla="*/ 23 h 81"/>
                <a:gd name="T36" fmla="*/ 94 w 94"/>
                <a:gd name="T37" fmla="*/ 33 h 81"/>
                <a:gd name="T38" fmla="*/ 87 w 94"/>
                <a:gd name="T39" fmla="*/ 43 h 81"/>
                <a:gd name="T40" fmla="*/ 87 w 94"/>
                <a:gd name="T41" fmla="*/ 66 h 81"/>
                <a:gd name="T42" fmla="*/ 78 w 94"/>
                <a:gd name="T43" fmla="*/ 66 h 81"/>
                <a:gd name="T44" fmla="*/ 78 w 94"/>
                <a:gd name="T45" fmla="*/ 0 h 81"/>
                <a:gd name="T46" fmla="*/ 87 w 94"/>
                <a:gd name="T47" fmla="*/ 0 h 81"/>
                <a:gd name="T48" fmla="*/ 87 w 94"/>
                <a:gd name="T49" fmla="*/ 23 h 81"/>
                <a:gd name="T50" fmla="*/ 46 w 94"/>
                <a:gd name="T51" fmla="*/ 49 h 81"/>
                <a:gd name="T52" fmla="*/ 37 w 94"/>
                <a:gd name="T53" fmla="*/ 49 h 81"/>
                <a:gd name="T54" fmla="*/ 40 w 94"/>
                <a:gd name="T55" fmla="*/ 61 h 81"/>
                <a:gd name="T56" fmla="*/ 43 w 94"/>
                <a:gd name="T57" fmla="*/ 61 h 81"/>
                <a:gd name="T58" fmla="*/ 43 w 94"/>
                <a:gd name="T59" fmla="*/ 57 h 81"/>
                <a:gd name="T60" fmla="*/ 46 w 94"/>
                <a:gd name="T61" fmla="*/ 4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4" h="81">
                  <a:moveTo>
                    <a:pt x="4" y="19"/>
                  </a:moveTo>
                  <a:cubicBezTo>
                    <a:pt x="46" y="19"/>
                    <a:pt x="46" y="19"/>
                    <a:pt x="46" y="19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0" y="37"/>
                    <a:pt x="0" y="28"/>
                    <a:pt x="4" y="19"/>
                  </a:cubicBezTo>
                  <a:close/>
                  <a:moveTo>
                    <a:pt x="87" y="23"/>
                  </a:moveTo>
                  <a:cubicBezTo>
                    <a:pt x="91" y="24"/>
                    <a:pt x="94" y="28"/>
                    <a:pt x="94" y="33"/>
                  </a:cubicBezTo>
                  <a:cubicBezTo>
                    <a:pt x="94" y="38"/>
                    <a:pt x="91" y="42"/>
                    <a:pt x="87" y="43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7" y="23"/>
                    <a:pt x="87" y="23"/>
                    <a:pt x="87" y="23"/>
                  </a:cubicBezTo>
                  <a:close/>
                  <a:moveTo>
                    <a:pt x="46" y="49"/>
                  </a:moveTo>
                  <a:cubicBezTo>
                    <a:pt x="37" y="49"/>
                    <a:pt x="37" y="49"/>
                    <a:pt x="37" y="49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57"/>
                    <a:pt x="43" y="57"/>
                    <a:pt x="43" y="57"/>
                  </a:cubicBezTo>
                  <a:lnTo>
                    <a:pt x="46" y="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49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 flipH="1">
            <a:off x="3602559" y="1456085"/>
            <a:ext cx="2365966" cy="1154964"/>
            <a:chOff x="8512415" y="1944311"/>
            <a:chExt cx="3256083" cy="1095196"/>
          </a:xfrm>
        </p:grpSpPr>
        <p:sp>
          <p:nvSpPr>
            <p:cNvPr id="28" name="TextBox 27"/>
            <p:cNvSpPr txBox="1"/>
            <p:nvPr/>
          </p:nvSpPr>
          <p:spPr>
            <a:xfrm>
              <a:off x="8515315" y="1944311"/>
              <a:ext cx="3010763" cy="6479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3200" dirty="0" smtClean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开发模型</a:t>
              </a:r>
              <a:endParaRPr lang="en-GB" sz="32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8512415" y="2631891"/>
              <a:ext cx="3256083" cy="4076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2000" dirty="0" smtClean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瀑布模型</a:t>
              </a:r>
              <a:endParaRPr lang="en-GB" altLang="zh-CN" sz="2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2" name="Group 26"/>
          <p:cNvGrpSpPr/>
          <p:nvPr/>
        </p:nvGrpSpPr>
        <p:grpSpPr>
          <a:xfrm flipH="1">
            <a:off x="8605807" y="4854701"/>
            <a:ext cx="2373844" cy="1149932"/>
            <a:chOff x="8378914" y="1914981"/>
            <a:chExt cx="3266925" cy="1090424"/>
          </a:xfrm>
        </p:grpSpPr>
        <p:sp>
          <p:nvSpPr>
            <p:cNvPr id="23" name="TextBox 27"/>
            <p:cNvSpPr txBox="1"/>
            <p:nvPr/>
          </p:nvSpPr>
          <p:spPr>
            <a:xfrm>
              <a:off x="8635076" y="1914981"/>
              <a:ext cx="3010763" cy="5996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3200" dirty="0" smtClean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预算</a:t>
              </a:r>
              <a:endParaRPr lang="en-GB" sz="32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Rectangle 28"/>
            <p:cNvSpPr/>
            <p:nvPr/>
          </p:nvSpPr>
          <p:spPr>
            <a:xfrm>
              <a:off x="8378914" y="2597789"/>
              <a:ext cx="3256083" cy="4076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000" dirty="0" smtClean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15</a:t>
              </a:r>
              <a:r>
                <a:rPr lang="zh-CN" altLang="en-US" sz="2000" dirty="0" smtClean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万</a:t>
              </a:r>
              <a:endParaRPr lang="en-GB" altLang="zh-CN" sz="2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4" name="Group 26"/>
          <p:cNvGrpSpPr/>
          <p:nvPr/>
        </p:nvGrpSpPr>
        <p:grpSpPr>
          <a:xfrm flipH="1">
            <a:off x="1826404" y="5001646"/>
            <a:ext cx="2365966" cy="1154964"/>
            <a:chOff x="8512415" y="1944311"/>
            <a:chExt cx="3256083" cy="1095196"/>
          </a:xfrm>
        </p:grpSpPr>
        <p:sp>
          <p:nvSpPr>
            <p:cNvPr id="35" name="TextBox 27"/>
            <p:cNvSpPr txBox="1"/>
            <p:nvPr/>
          </p:nvSpPr>
          <p:spPr>
            <a:xfrm>
              <a:off x="8515315" y="1944311"/>
              <a:ext cx="3010763" cy="5996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3200" dirty="0" smtClean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开发环境</a:t>
              </a:r>
              <a:endParaRPr lang="en-GB" sz="32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6" name="Rectangle 28"/>
            <p:cNvSpPr/>
            <p:nvPr/>
          </p:nvSpPr>
          <p:spPr>
            <a:xfrm>
              <a:off x="8512415" y="2631891"/>
              <a:ext cx="3256083" cy="4076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20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IntelliJ IDEA</a:t>
              </a:r>
              <a:endParaRPr lang="en-GB" altLang="zh-CN" sz="2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806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0" y="0"/>
            <a:ext cx="12858750" cy="7232650"/>
          </a:xfrm>
          <a:prstGeom prst="rect">
            <a:avLst/>
          </a:prstGeom>
          <a:blipFill dpi="0" rotWithShape="1"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MH_Other_1"/>
          <p:cNvSpPr/>
          <p:nvPr>
            <p:custDataLst>
              <p:tags r:id="rId2"/>
            </p:custDataLst>
          </p:nvPr>
        </p:nvSpPr>
        <p:spPr>
          <a:xfrm>
            <a:off x="7633432" y="2485724"/>
            <a:ext cx="1237856" cy="318172"/>
          </a:xfrm>
          <a:custGeom>
            <a:avLst/>
            <a:gdLst>
              <a:gd name="connsiteX0" fmla="*/ 0 w 1190172"/>
              <a:gd name="connsiteY0" fmla="*/ 217715 h 217715"/>
              <a:gd name="connsiteX1" fmla="*/ 159657 w 1190172"/>
              <a:gd name="connsiteY1" fmla="*/ 0 h 217715"/>
              <a:gd name="connsiteX2" fmla="*/ 1190172 w 1190172"/>
              <a:gd name="connsiteY2" fmla="*/ 0 h 217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172" h="217715">
                <a:moveTo>
                  <a:pt x="0" y="217715"/>
                </a:moveTo>
                <a:lnTo>
                  <a:pt x="159657" y="0"/>
                </a:lnTo>
                <a:lnTo>
                  <a:pt x="1190172" y="0"/>
                </a:lnTo>
              </a:path>
            </a:pathLst>
          </a:custGeom>
          <a:noFill/>
          <a:ln>
            <a:solidFill>
              <a:srgbClr val="C0C0C0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002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MH_Other_2"/>
          <p:cNvSpPr/>
          <p:nvPr>
            <p:custDataLst>
              <p:tags r:id="rId3"/>
            </p:custDataLst>
          </p:nvPr>
        </p:nvSpPr>
        <p:spPr>
          <a:xfrm flipH="1">
            <a:off x="4047594" y="2485724"/>
            <a:ext cx="1235534" cy="318172"/>
          </a:xfrm>
          <a:custGeom>
            <a:avLst/>
            <a:gdLst>
              <a:gd name="connsiteX0" fmla="*/ 0 w 1190172"/>
              <a:gd name="connsiteY0" fmla="*/ 217715 h 217715"/>
              <a:gd name="connsiteX1" fmla="*/ 159657 w 1190172"/>
              <a:gd name="connsiteY1" fmla="*/ 0 h 217715"/>
              <a:gd name="connsiteX2" fmla="*/ 1190172 w 1190172"/>
              <a:gd name="connsiteY2" fmla="*/ 0 h 217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172" h="217715">
                <a:moveTo>
                  <a:pt x="0" y="217715"/>
                </a:moveTo>
                <a:lnTo>
                  <a:pt x="159657" y="0"/>
                </a:lnTo>
                <a:lnTo>
                  <a:pt x="1190172" y="0"/>
                </a:lnTo>
              </a:path>
            </a:pathLst>
          </a:custGeom>
          <a:noFill/>
          <a:ln>
            <a:solidFill>
              <a:srgbClr val="C0C0C0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r">
              <a:defRPr/>
            </a:pPr>
            <a:endParaRPr lang="zh-CN" altLang="en-US" sz="2002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MH_Other_3"/>
          <p:cNvSpPr/>
          <p:nvPr>
            <p:custDataLst>
              <p:tags r:id="rId4"/>
            </p:custDataLst>
          </p:nvPr>
        </p:nvSpPr>
        <p:spPr>
          <a:xfrm flipV="1">
            <a:off x="7633432" y="4650234"/>
            <a:ext cx="1237856" cy="318172"/>
          </a:xfrm>
          <a:custGeom>
            <a:avLst/>
            <a:gdLst>
              <a:gd name="connsiteX0" fmla="*/ 0 w 1190172"/>
              <a:gd name="connsiteY0" fmla="*/ 217715 h 217715"/>
              <a:gd name="connsiteX1" fmla="*/ 159657 w 1190172"/>
              <a:gd name="connsiteY1" fmla="*/ 0 h 217715"/>
              <a:gd name="connsiteX2" fmla="*/ 1190172 w 1190172"/>
              <a:gd name="connsiteY2" fmla="*/ 0 h 217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172" h="217715">
                <a:moveTo>
                  <a:pt x="0" y="217715"/>
                </a:moveTo>
                <a:lnTo>
                  <a:pt x="159657" y="0"/>
                </a:lnTo>
                <a:lnTo>
                  <a:pt x="1190172" y="0"/>
                </a:lnTo>
              </a:path>
            </a:pathLst>
          </a:custGeom>
          <a:noFill/>
          <a:ln>
            <a:solidFill>
              <a:srgbClr val="C0C0C0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002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MH_Other_4"/>
          <p:cNvSpPr/>
          <p:nvPr>
            <p:custDataLst>
              <p:tags r:id="rId5"/>
            </p:custDataLst>
          </p:nvPr>
        </p:nvSpPr>
        <p:spPr>
          <a:xfrm flipH="1" flipV="1">
            <a:off x="4047594" y="4650234"/>
            <a:ext cx="1235534" cy="318172"/>
          </a:xfrm>
          <a:custGeom>
            <a:avLst/>
            <a:gdLst>
              <a:gd name="connsiteX0" fmla="*/ 0 w 1190172"/>
              <a:gd name="connsiteY0" fmla="*/ 217715 h 217715"/>
              <a:gd name="connsiteX1" fmla="*/ 159657 w 1190172"/>
              <a:gd name="connsiteY1" fmla="*/ 0 h 217715"/>
              <a:gd name="connsiteX2" fmla="*/ 1190172 w 1190172"/>
              <a:gd name="connsiteY2" fmla="*/ 0 h 217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172" h="217715">
                <a:moveTo>
                  <a:pt x="0" y="217715"/>
                </a:moveTo>
                <a:lnTo>
                  <a:pt x="159657" y="0"/>
                </a:lnTo>
                <a:lnTo>
                  <a:pt x="1190172" y="0"/>
                </a:lnTo>
              </a:path>
            </a:pathLst>
          </a:custGeom>
          <a:noFill/>
          <a:ln>
            <a:solidFill>
              <a:srgbClr val="C0C0C0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r">
              <a:defRPr/>
            </a:pPr>
            <a:endParaRPr lang="zh-CN" altLang="en-US" sz="2002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MH_Other_5"/>
          <p:cNvSpPr/>
          <p:nvPr>
            <p:custDataLst>
              <p:tags r:id="rId6"/>
            </p:custDataLst>
          </p:nvPr>
        </p:nvSpPr>
        <p:spPr>
          <a:xfrm>
            <a:off x="4946624" y="2238551"/>
            <a:ext cx="1275295" cy="1275294"/>
          </a:xfrm>
          <a:custGeom>
            <a:avLst/>
            <a:gdLst>
              <a:gd name="connsiteX0" fmla="*/ 1090749 w 1090749"/>
              <a:gd name="connsiteY0" fmla="*/ 0 h 1090749"/>
              <a:gd name="connsiteX1" fmla="*/ 1090749 w 1090749"/>
              <a:gd name="connsiteY1" fmla="*/ 520353 h 1090749"/>
              <a:gd name="connsiteX2" fmla="*/ 1054097 w 1090749"/>
              <a:gd name="connsiteY2" fmla="*/ 529777 h 1090749"/>
              <a:gd name="connsiteX3" fmla="*/ 529777 w 1090749"/>
              <a:gd name="connsiteY3" fmla="*/ 1054097 h 1090749"/>
              <a:gd name="connsiteX4" fmla="*/ 520353 w 1090749"/>
              <a:gd name="connsiteY4" fmla="*/ 1090749 h 1090749"/>
              <a:gd name="connsiteX5" fmla="*/ 0 w 1090749"/>
              <a:gd name="connsiteY5" fmla="*/ 1090749 h 1090749"/>
              <a:gd name="connsiteX6" fmla="*/ 9646 w 1090749"/>
              <a:gd name="connsiteY6" fmla="*/ 1027542 h 1090749"/>
              <a:gd name="connsiteX7" fmla="*/ 1027542 w 1090749"/>
              <a:gd name="connsiteY7" fmla="*/ 9646 h 1090749"/>
              <a:gd name="connsiteX8" fmla="*/ 1090749 w 1090749"/>
              <a:gd name="connsiteY8" fmla="*/ 0 h 1090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90749" h="1090749">
                <a:moveTo>
                  <a:pt x="1090749" y="0"/>
                </a:moveTo>
                <a:lnTo>
                  <a:pt x="1090749" y="520353"/>
                </a:lnTo>
                <a:lnTo>
                  <a:pt x="1054097" y="529777"/>
                </a:lnTo>
                <a:cubicBezTo>
                  <a:pt x="804459" y="607423"/>
                  <a:pt x="607423" y="804459"/>
                  <a:pt x="529777" y="1054097"/>
                </a:cubicBezTo>
                <a:lnTo>
                  <a:pt x="520353" y="1090749"/>
                </a:lnTo>
                <a:lnTo>
                  <a:pt x="0" y="1090749"/>
                </a:lnTo>
                <a:lnTo>
                  <a:pt x="9646" y="1027542"/>
                </a:lnTo>
                <a:cubicBezTo>
                  <a:pt x="114196" y="516617"/>
                  <a:pt x="516617" y="114196"/>
                  <a:pt x="1027542" y="9646"/>
                </a:cubicBezTo>
                <a:lnTo>
                  <a:pt x="109074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002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MH_Other_6"/>
          <p:cNvSpPr/>
          <p:nvPr>
            <p:custDataLst>
              <p:tags r:id="rId7"/>
            </p:custDataLst>
          </p:nvPr>
        </p:nvSpPr>
        <p:spPr>
          <a:xfrm>
            <a:off x="6690581" y="2238551"/>
            <a:ext cx="1275295" cy="1275294"/>
          </a:xfrm>
          <a:custGeom>
            <a:avLst/>
            <a:gdLst>
              <a:gd name="connsiteX0" fmla="*/ 0 w 1090749"/>
              <a:gd name="connsiteY0" fmla="*/ 0 h 1090749"/>
              <a:gd name="connsiteX1" fmla="*/ 63206 w 1090749"/>
              <a:gd name="connsiteY1" fmla="*/ 9646 h 1090749"/>
              <a:gd name="connsiteX2" fmla="*/ 1081102 w 1090749"/>
              <a:gd name="connsiteY2" fmla="*/ 1027542 h 1090749"/>
              <a:gd name="connsiteX3" fmla="*/ 1090749 w 1090749"/>
              <a:gd name="connsiteY3" fmla="*/ 1090749 h 1090749"/>
              <a:gd name="connsiteX4" fmla="*/ 570395 w 1090749"/>
              <a:gd name="connsiteY4" fmla="*/ 1090749 h 1090749"/>
              <a:gd name="connsiteX5" fmla="*/ 560971 w 1090749"/>
              <a:gd name="connsiteY5" fmla="*/ 1054097 h 1090749"/>
              <a:gd name="connsiteX6" fmla="*/ 36651 w 1090749"/>
              <a:gd name="connsiteY6" fmla="*/ 529777 h 1090749"/>
              <a:gd name="connsiteX7" fmla="*/ 0 w 1090749"/>
              <a:gd name="connsiteY7" fmla="*/ 520353 h 1090749"/>
              <a:gd name="connsiteX8" fmla="*/ 0 w 1090749"/>
              <a:gd name="connsiteY8" fmla="*/ 0 h 1090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90749" h="1090749">
                <a:moveTo>
                  <a:pt x="0" y="0"/>
                </a:moveTo>
                <a:lnTo>
                  <a:pt x="63206" y="9646"/>
                </a:lnTo>
                <a:cubicBezTo>
                  <a:pt x="574131" y="114196"/>
                  <a:pt x="976552" y="516617"/>
                  <a:pt x="1081102" y="1027542"/>
                </a:cubicBezTo>
                <a:lnTo>
                  <a:pt x="1090749" y="1090749"/>
                </a:lnTo>
                <a:lnTo>
                  <a:pt x="570395" y="1090749"/>
                </a:lnTo>
                <a:lnTo>
                  <a:pt x="560971" y="1054097"/>
                </a:lnTo>
                <a:cubicBezTo>
                  <a:pt x="483326" y="804459"/>
                  <a:pt x="286290" y="607423"/>
                  <a:pt x="36651" y="529777"/>
                </a:cubicBezTo>
                <a:lnTo>
                  <a:pt x="0" y="5203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002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MH_Other_7"/>
          <p:cNvSpPr/>
          <p:nvPr>
            <p:custDataLst>
              <p:tags r:id="rId8"/>
            </p:custDataLst>
          </p:nvPr>
        </p:nvSpPr>
        <p:spPr>
          <a:xfrm>
            <a:off x="4946624" y="3982507"/>
            <a:ext cx="1275295" cy="1275294"/>
          </a:xfrm>
          <a:custGeom>
            <a:avLst/>
            <a:gdLst>
              <a:gd name="connsiteX0" fmla="*/ 0 w 1090749"/>
              <a:gd name="connsiteY0" fmla="*/ 0 h 1090749"/>
              <a:gd name="connsiteX1" fmla="*/ 520353 w 1090749"/>
              <a:gd name="connsiteY1" fmla="*/ 0 h 1090749"/>
              <a:gd name="connsiteX2" fmla="*/ 529777 w 1090749"/>
              <a:gd name="connsiteY2" fmla="*/ 36651 h 1090749"/>
              <a:gd name="connsiteX3" fmla="*/ 1054097 w 1090749"/>
              <a:gd name="connsiteY3" fmla="*/ 560971 h 1090749"/>
              <a:gd name="connsiteX4" fmla="*/ 1090749 w 1090749"/>
              <a:gd name="connsiteY4" fmla="*/ 570395 h 1090749"/>
              <a:gd name="connsiteX5" fmla="*/ 1090749 w 1090749"/>
              <a:gd name="connsiteY5" fmla="*/ 1090749 h 1090749"/>
              <a:gd name="connsiteX6" fmla="*/ 1027542 w 1090749"/>
              <a:gd name="connsiteY6" fmla="*/ 1081102 h 1090749"/>
              <a:gd name="connsiteX7" fmla="*/ 9646 w 1090749"/>
              <a:gd name="connsiteY7" fmla="*/ 63206 h 1090749"/>
              <a:gd name="connsiteX8" fmla="*/ 0 w 1090749"/>
              <a:gd name="connsiteY8" fmla="*/ 0 h 1090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90749" h="1090749">
                <a:moveTo>
                  <a:pt x="0" y="0"/>
                </a:moveTo>
                <a:lnTo>
                  <a:pt x="520353" y="0"/>
                </a:lnTo>
                <a:lnTo>
                  <a:pt x="529777" y="36651"/>
                </a:lnTo>
                <a:cubicBezTo>
                  <a:pt x="607423" y="286290"/>
                  <a:pt x="804459" y="483326"/>
                  <a:pt x="1054097" y="560971"/>
                </a:cubicBezTo>
                <a:lnTo>
                  <a:pt x="1090749" y="570395"/>
                </a:lnTo>
                <a:lnTo>
                  <a:pt x="1090749" y="1090749"/>
                </a:lnTo>
                <a:lnTo>
                  <a:pt x="1027542" y="1081102"/>
                </a:lnTo>
                <a:cubicBezTo>
                  <a:pt x="516617" y="976552"/>
                  <a:pt x="114196" y="574131"/>
                  <a:pt x="9646" y="6320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002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MH_Other_8"/>
          <p:cNvSpPr/>
          <p:nvPr>
            <p:custDataLst>
              <p:tags r:id="rId9"/>
            </p:custDataLst>
          </p:nvPr>
        </p:nvSpPr>
        <p:spPr>
          <a:xfrm>
            <a:off x="6690580" y="3982506"/>
            <a:ext cx="1275293" cy="1275292"/>
          </a:xfrm>
          <a:custGeom>
            <a:avLst/>
            <a:gdLst>
              <a:gd name="connsiteX0" fmla="*/ 570395 w 1090748"/>
              <a:gd name="connsiteY0" fmla="*/ 0 h 1090748"/>
              <a:gd name="connsiteX1" fmla="*/ 1090748 w 1090748"/>
              <a:gd name="connsiteY1" fmla="*/ 0 h 1090748"/>
              <a:gd name="connsiteX2" fmla="*/ 1081102 w 1090748"/>
              <a:gd name="connsiteY2" fmla="*/ 63206 h 1090748"/>
              <a:gd name="connsiteX3" fmla="*/ 63206 w 1090748"/>
              <a:gd name="connsiteY3" fmla="*/ 1081102 h 1090748"/>
              <a:gd name="connsiteX4" fmla="*/ 0 w 1090748"/>
              <a:gd name="connsiteY4" fmla="*/ 1090748 h 1090748"/>
              <a:gd name="connsiteX5" fmla="*/ 0 w 1090748"/>
              <a:gd name="connsiteY5" fmla="*/ 570395 h 1090748"/>
              <a:gd name="connsiteX6" fmla="*/ 36651 w 1090748"/>
              <a:gd name="connsiteY6" fmla="*/ 560971 h 1090748"/>
              <a:gd name="connsiteX7" fmla="*/ 560971 w 1090748"/>
              <a:gd name="connsiteY7" fmla="*/ 36651 h 1090748"/>
              <a:gd name="connsiteX8" fmla="*/ 570395 w 1090748"/>
              <a:gd name="connsiteY8" fmla="*/ 0 h 1090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90748" h="1090748">
                <a:moveTo>
                  <a:pt x="570395" y="0"/>
                </a:moveTo>
                <a:lnTo>
                  <a:pt x="1090748" y="0"/>
                </a:lnTo>
                <a:lnTo>
                  <a:pt x="1081102" y="63206"/>
                </a:lnTo>
                <a:cubicBezTo>
                  <a:pt x="976552" y="574131"/>
                  <a:pt x="574131" y="976552"/>
                  <a:pt x="63206" y="1081102"/>
                </a:cubicBezTo>
                <a:lnTo>
                  <a:pt x="0" y="1090748"/>
                </a:lnTo>
                <a:lnTo>
                  <a:pt x="0" y="570395"/>
                </a:lnTo>
                <a:lnTo>
                  <a:pt x="36651" y="560971"/>
                </a:lnTo>
                <a:cubicBezTo>
                  <a:pt x="286290" y="483326"/>
                  <a:pt x="483326" y="286290"/>
                  <a:pt x="560971" y="36651"/>
                </a:cubicBezTo>
                <a:lnTo>
                  <a:pt x="57039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002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MH_Text_1"/>
          <p:cNvSpPr txBox="1"/>
          <p:nvPr>
            <p:custDataLst>
              <p:tags r:id="rId10"/>
            </p:custDataLst>
          </p:nvPr>
        </p:nvSpPr>
        <p:spPr>
          <a:xfrm>
            <a:off x="1100782" y="2163963"/>
            <a:ext cx="2619991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/>
            <a:r>
              <a:rPr lang="zh-CN" altLang="en-US" sz="32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小组成员分工</a:t>
            </a:r>
            <a:endParaRPr lang="en-US" altLang="zh-CN" sz="3200" dirty="0" smtClea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MH_Text_2"/>
          <p:cNvSpPr txBox="1"/>
          <p:nvPr>
            <p:custDataLst>
              <p:tags r:id="rId11"/>
            </p:custDataLst>
          </p:nvPr>
        </p:nvSpPr>
        <p:spPr>
          <a:xfrm>
            <a:off x="9072646" y="2163963"/>
            <a:ext cx="2541305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/>
            <a:r>
              <a:rPr lang="zh-CN" altLang="en-US" sz="32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项目相关说明</a:t>
            </a:r>
            <a:endParaRPr lang="en-US" altLang="zh-CN" sz="3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MH_Text_3"/>
          <p:cNvSpPr txBox="1"/>
          <p:nvPr>
            <p:custDataLst>
              <p:tags r:id="rId12"/>
            </p:custDataLst>
          </p:nvPr>
        </p:nvSpPr>
        <p:spPr>
          <a:xfrm>
            <a:off x="1100782" y="4564506"/>
            <a:ext cx="2619991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r"/>
            <a:r>
              <a:rPr lang="zh-CN" altLang="en-US" sz="32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项目当前进度</a:t>
            </a:r>
            <a:r>
              <a:rPr lang="en-US" altLang="zh-CN" sz="12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MH_Text_4"/>
          <p:cNvSpPr txBox="1"/>
          <p:nvPr>
            <p:custDataLst>
              <p:tags r:id="rId13"/>
            </p:custDataLst>
          </p:nvPr>
        </p:nvSpPr>
        <p:spPr>
          <a:xfrm>
            <a:off x="9072646" y="4564506"/>
            <a:ext cx="2541305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/>
            <a:r>
              <a:rPr lang="zh-CN" altLang="en-US" sz="32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会议记录展示</a:t>
            </a:r>
            <a:endParaRPr lang="en-US" altLang="zh-CN" sz="3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MH_Others_1"/>
          <p:cNvSpPr txBox="1"/>
          <p:nvPr>
            <p:custDataLst>
              <p:tags r:id="rId14"/>
            </p:custDataLst>
          </p:nvPr>
        </p:nvSpPr>
        <p:spPr>
          <a:xfrm>
            <a:off x="5676900" y="3281709"/>
            <a:ext cx="1504950" cy="67710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 录</a:t>
            </a:r>
            <a:endParaRPr lang="zh-CN" altLang="en-US" sz="4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MH_Others_2"/>
          <p:cNvSpPr txBox="1"/>
          <p:nvPr>
            <p:custDataLst>
              <p:tags r:id="rId15"/>
            </p:custDataLst>
          </p:nvPr>
        </p:nvSpPr>
        <p:spPr>
          <a:xfrm>
            <a:off x="5707059" y="3931474"/>
            <a:ext cx="1444632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CONTENTS</a:t>
            </a:r>
            <a:endParaRPr lang="zh-CN" alt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75646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4773191" y="447973"/>
            <a:ext cx="3099804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项目资金预算表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589" y="1168053"/>
            <a:ext cx="8473008" cy="549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806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-3434" y="0"/>
            <a:ext cx="12858750" cy="7232650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4238595" y="3493237"/>
            <a:ext cx="4381561" cy="97007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728" tIns="36364" rIns="72728" bIns="36364" rtlCol="0" anchor="ctr"/>
          <a:lstStyle/>
          <a:p>
            <a:pPr algn="ctr"/>
            <a:endParaRPr lang="zh-CN" altLang="en-US" sz="1509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5919107" y="2214740"/>
            <a:ext cx="1020536" cy="102053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44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zh-CN" altLang="en-US" sz="4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MH_Entry_1"/>
          <p:cNvSpPr/>
          <p:nvPr>
            <p:custDataLst>
              <p:tags r:id="rId1"/>
            </p:custDataLst>
          </p:nvPr>
        </p:nvSpPr>
        <p:spPr>
          <a:xfrm>
            <a:off x="5161330" y="3732052"/>
            <a:ext cx="2536091" cy="492443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zh-CN" altLang="en-US" sz="32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项目当前进度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37743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5273787" y="357205"/>
            <a:ext cx="2311176" cy="44773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项目当前进度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66"/>
          <p:cNvSpPr txBox="1">
            <a:spLocks noChangeArrowheads="1"/>
          </p:cNvSpPr>
          <p:nvPr/>
        </p:nvSpPr>
        <p:spPr bwMode="auto">
          <a:xfrm>
            <a:off x="956767" y="2248173"/>
            <a:ext cx="5040511" cy="364202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目前已经完成需求规格说明书和概要设计书</a:t>
            </a:r>
            <a:endParaRPr lang="zh-CN" altLang="en-US" sz="1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767" y="3400301"/>
            <a:ext cx="7407282" cy="495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313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4773191" y="447973"/>
            <a:ext cx="3099804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系统管理员用例图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43" y="1096045"/>
            <a:ext cx="6967919" cy="6057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73793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5273787" y="365631"/>
            <a:ext cx="3099804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用户</a:t>
            </a:r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用例图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037" y="1024037"/>
            <a:ext cx="7189130" cy="556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3896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0"/>
            <a:ext cx="12858750" cy="7232650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4238595" y="3493237"/>
            <a:ext cx="4381561" cy="97007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728" tIns="36364" rIns="72728" bIns="36364" rtlCol="0" anchor="ctr"/>
          <a:lstStyle/>
          <a:p>
            <a:pPr algn="ctr"/>
            <a:endParaRPr lang="zh-CN" altLang="en-US" sz="1509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5919107" y="2214740"/>
            <a:ext cx="1020536" cy="102053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44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zh-CN" altLang="en-US" sz="4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MH_Entry_1"/>
          <p:cNvSpPr/>
          <p:nvPr>
            <p:custDataLst>
              <p:tags r:id="rId1"/>
            </p:custDataLst>
          </p:nvPr>
        </p:nvSpPr>
        <p:spPr>
          <a:xfrm>
            <a:off x="5161330" y="3732052"/>
            <a:ext cx="2536091" cy="492443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zh-CN" altLang="en-US" sz="32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会议记录展示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39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5273787" y="365631"/>
            <a:ext cx="3099804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会议纪要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0353" y="880021"/>
            <a:ext cx="4526672" cy="612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680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5273787" y="365631"/>
            <a:ext cx="3099804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会议纪要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542" y="952029"/>
            <a:ext cx="4534293" cy="6111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67303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5273787" y="365631"/>
            <a:ext cx="3099804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会议纪要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5159" y="1024037"/>
            <a:ext cx="4244708" cy="6081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91889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5273787" y="365631"/>
            <a:ext cx="3099804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会议纪要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1143" y="1096045"/>
            <a:ext cx="4244708" cy="5479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46616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0"/>
            <a:ext cx="12858750" cy="7232650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4238595" y="3493237"/>
            <a:ext cx="4381561" cy="97007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728" tIns="36364" rIns="72728" bIns="36364" rtlCol="0" anchor="ctr"/>
          <a:lstStyle/>
          <a:p>
            <a:pPr algn="ctr"/>
            <a:endParaRPr lang="zh-CN" altLang="en-US" sz="1509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5919107" y="2214740"/>
            <a:ext cx="1020536" cy="102053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44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zh-CN" altLang="en-US" sz="4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MH_Entry_1"/>
          <p:cNvSpPr/>
          <p:nvPr>
            <p:custDataLst>
              <p:tags r:id="rId1"/>
            </p:custDataLst>
          </p:nvPr>
        </p:nvSpPr>
        <p:spPr>
          <a:xfrm>
            <a:off x="5161330" y="3732052"/>
            <a:ext cx="2536091" cy="492443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zh-CN" altLang="en-US" sz="32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小组成员分工</a:t>
            </a:r>
            <a:endParaRPr lang="en-US" altLang="zh-CN" sz="3200" dirty="0" smtClea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5087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5273787" y="365631"/>
            <a:ext cx="3099804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会议纪要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8007" y="952029"/>
            <a:ext cx="4191363" cy="6066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93175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858750" cy="723265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259"/>
          <p:cNvSpPr>
            <a:spLocks noChangeArrowheads="1"/>
          </p:cNvSpPr>
          <p:nvPr/>
        </p:nvSpPr>
        <p:spPr bwMode="auto">
          <a:xfrm>
            <a:off x="3943350" y="2601594"/>
            <a:ext cx="4972050" cy="492443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感谢聆听，批评指导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矩形 259"/>
          <p:cNvSpPr>
            <a:spLocks noChangeArrowheads="1"/>
          </p:cNvSpPr>
          <p:nvPr/>
        </p:nvSpPr>
        <p:spPr bwMode="auto">
          <a:xfrm>
            <a:off x="2705100" y="3066536"/>
            <a:ext cx="7448550" cy="1354217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88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THANK YOU</a:t>
            </a:r>
            <a:endParaRPr lang="zh-CN" altLang="en-US" sz="88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7" name="矩形 259"/>
          <p:cNvSpPr>
            <a:spLocks noChangeArrowheads="1"/>
          </p:cNvSpPr>
          <p:nvPr/>
        </p:nvSpPr>
        <p:spPr bwMode="auto">
          <a:xfrm>
            <a:off x="7437487" y="5416799"/>
            <a:ext cx="3251316" cy="318922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/>
        </p:spPr>
        <p:txBody>
          <a:bodyPr wrap="square" lIns="0" tIns="35998" rIns="0" bIns="36000" anchor="t" anchorCtr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1600" dirty="0" smtClean="0">
                <a:solidFill>
                  <a:schemeClr val="bg1"/>
                </a:solidFill>
                <a:cs typeface="Arial" panose="020B0604020202020204" pitchFamily="34" charset="0"/>
              </a:rPr>
              <a:t>FishTouchers</a:t>
            </a:r>
            <a:r>
              <a:rPr lang="zh-CN" altLang="en-US" sz="1600" dirty="0" smtClean="0">
                <a:solidFill>
                  <a:schemeClr val="bg1"/>
                </a:solidFill>
                <a:cs typeface="Arial" panose="020B0604020202020204" pitchFamily="34" charset="0"/>
              </a:rPr>
              <a:t>小组</a:t>
            </a:r>
            <a:endParaRPr lang="zh-CN" altLang="en-US" sz="16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05841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0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66"/>
          <p:cNvSpPr txBox="1">
            <a:spLocks noChangeArrowheads="1"/>
          </p:cNvSpPr>
          <p:nvPr/>
        </p:nvSpPr>
        <p:spPr bwMode="auto">
          <a:xfrm>
            <a:off x="956767" y="2248173"/>
            <a:ext cx="5040511" cy="3323987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800" dirty="0" smtClean="0"/>
              <a:t>项目经理 </a:t>
            </a:r>
            <a:r>
              <a:rPr lang="en-US" altLang="zh-CN" sz="1800" dirty="0" smtClean="0"/>
              <a:t>	</a:t>
            </a:r>
            <a:r>
              <a:rPr lang="zh-CN" altLang="en-US" sz="1800" dirty="0" smtClean="0"/>
              <a:t>张歆 </a:t>
            </a:r>
            <a:r>
              <a:rPr lang="en-US" altLang="zh-CN" sz="1800" dirty="0" smtClean="0"/>
              <a:t>	1120161967</a:t>
            </a:r>
            <a:r>
              <a:rPr lang="zh-CN" altLang="en-US" sz="1800" dirty="0" smtClean="0"/>
              <a:t> </a:t>
            </a:r>
            <a:br>
              <a:rPr lang="zh-CN" altLang="en-US" sz="1800" dirty="0" smtClean="0"/>
            </a:br>
            <a:r>
              <a:rPr lang="zh-CN" altLang="en-US" sz="1800" dirty="0" smtClean="0"/>
              <a:t>需求 </a:t>
            </a:r>
            <a:r>
              <a:rPr lang="en-US" altLang="zh-CN" sz="1800" dirty="0" smtClean="0"/>
              <a:t>		</a:t>
            </a:r>
            <a:r>
              <a:rPr lang="zh-CN" altLang="en-US" sz="1800" dirty="0" smtClean="0"/>
              <a:t>张嘉诚 </a:t>
            </a:r>
            <a:r>
              <a:rPr lang="en-US" altLang="zh-CN" sz="1800" dirty="0" smtClean="0"/>
              <a:t>	1120161965</a:t>
            </a:r>
            <a:r>
              <a:rPr lang="zh-CN" altLang="en-US" sz="1800" dirty="0" smtClean="0"/>
              <a:t> </a:t>
            </a:r>
            <a:br>
              <a:rPr lang="zh-CN" altLang="en-US" sz="1800" dirty="0" smtClean="0"/>
            </a:br>
            <a:r>
              <a:rPr lang="zh-CN" altLang="en-US" sz="1800" dirty="0" smtClean="0"/>
              <a:t>数据库 </a:t>
            </a:r>
            <a:r>
              <a:rPr lang="en-US" altLang="zh-CN" sz="1800" dirty="0" smtClean="0"/>
              <a:t>		</a:t>
            </a:r>
            <a:r>
              <a:rPr lang="zh-CN" altLang="en-US" sz="1800" dirty="0" smtClean="0"/>
              <a:t>庞治宇 </a:t>
            </a:r>
            <a:r>
              <a:rPr lang="en-US" altLang="zh-CN" sz="1800" dirty="0" smtClean="0"/>
              <a:t>	1120161956</a:t>
            </a:r>
            <a:r>
              <a:rPr lang="zh-CN" altLang="en-US" sz="1800" dirty="0" smtClean="0"/>
              <a:t> </a:t>
            </a:r>
            <a:br>
              <a:rPr lang="zh-CN" altLang="en-US" sz="1800" dirty="0" smtClean="0"/>
            </a:br>
            <a:r>
              <a:rPr lang="zh-CN" altLang="en-US" sz="1800" dirty="0" smtClean="0"/>
              <a:t>前端 </a:t>
            </a:r>
            <a:r>
              <a:rPr lang="en-US" altLang="zh-CN" sz="1800" dirty="0" smtClean="0"/>
              <a:t>		</a:t>
            </a:r>
            <a:r>
              <a:rPr lang="zh-CN" altLang="en-US" sz="1800" dirty="0" smtClean="0"/>
              <a:t>彭青峰 </a:t>
            </a:r>
            <a:r>
              <a:rPr lang="en-US" altLang="zh-CN" sz="1800" dirty="0" smtClean="0"/>
              <a:t>	1120161957</a:t>
            </a:r>
            <a:r>
              <a:rPr lang="zh-CN" altLang="en-US" sz="1800" dirty="0" smtClean="0"/>
              <a:t> </a:t>
            </a:r>
            <a:r>
              <a:rPr lang="zh-CN" altLang="en-US" sz="1800" dirty="0"/>
              <a:t/>
            </a:r>
            <a:br>
              <a:rPr lang="zh-CN" altLang="en-US" sz="1800" dirty="0"/>
            </a:br>
            <a:r>
              <a:rPr lang="zh-CN" altLang="en-US" sz="1800" dirty="0" smtClean="0"/>
              <a:t>后端</a:t>
            </a:r>
            <a:r>
              <a:rPr lang="en-US" altLang="zh-CN" sz="1800" dirty="0"/>
              <a:t>	</a:t>
            </a:r>
            <a:r>
              <a:rPr lang="en-US" altLang="zh-CN" sz="1800" dirty="0" smtClean="0"/>
              <a:t>	</a:t>
            </a:r>
            <a:r>
              <a:rPr lang="zh-CN" altLang="en-US" sz="1800" dirty="0" smtClean="0"/>
              <a:t>何</a:t>
            </a:r>
            <a:r>
              <a:rPr lang="zh-CN" altLang="en-US" sz="1800" dirty="0"/>
              <a:t>祎</a:t>
            </a:r>
            <a:r>
              <a:rPr lang="zh-CN" altLang="en-US" sz="1800" dirty="0" smtClean="0"/>
              <a:t>君 </a:t>
            </a:r>
            <a:r>
              <a:rPr lang="en-US" altLang="zh-CN" sz="1800" dirty="0" smtClean="0"/>
              <a:t>	1120161942</a:t>
            </a:r>
            <a:r>
              <a:rPr lang="zh-CN" altLang="en-US" sz="1800" dirty="0" smtClean="0"/>
              <a:t> </a:t>
            </a:r>
            <a:r>
              <a:rPr lang="zh-CN" altLang="en-US" sz="1800" dirty="0"/>
              <a:t/>
            </a:r>
            <a:br>
              <a:rPr lang="zh-CN" altLang="en-US" sz="1800" dirty="0"/>
            </a:br>
            <a:r>
              <a:rPr lang="zh-CN" altLang="en-US" sz="1800" dirty="0"/>
              <a:t>测试 </a:t>
            </a:r>
            <a:r>
              <a:rPr lang="en-US" altLang="zh-CN" sz="1800" dirty="0" smtClean="0"/>
              <a:t>		</a:t>
            </a:r>
            <a:r>
              <a:rPr lang="zh-CN" altLang="en-US" sz="1800" dirty="0" smtClean="0"/>
              <a:t>张</a:t>
            </a:r>
            <a:r>
              <a:rPr lang="zh-CN" altLang="en-US" sz="1800" dirty="0"/>
              <a:t>嘉</a:t>
            </a:r>
            <a:r>
              <a:rPr lang="zh-CN" altLang="en-US" sz="1800" dirty="0" smtClean="0"/>
              <a:t>熙 </a:t>
            </a:r>
            <a:r>
              <a:rPr lang="en-US" altLang="zh-CN" sz="1800" dirty="0" smtClean="0"/>
              <a:t>	1120161966</a:t>
            </a:r>
            <a:r>
              <a:rPr lang="zh-CN" altLang="en-US" sz="1800" dirty="0" smtClean="0"/>
              <a:t> </a:t>
            </a:r>
            <a:r>
              <a:rPr lang="zh-CN" altLang="en-US" sz="1800" dirty="0"/>
              <a:t/>
            </a:r>
            <a:br>
              <a:rPr lang="zh-CN" altLang="en-US" sz="1800" dirty="0"/>
            </a:br>
            <a:r>
              <a:rPr lang="zh-CN" altLang="en-US" sz="1800" dirty="0"/>
              <a:t>文档 </a:t>
            </a:r>
            <a:r>
              <a:rPr lang="en-US" altLang="zh-CN" sz="1800" dirty="0" smtClean="0"/>
              <a:t>		</a:t>
            </a:r>
            <a:r>
              <a:rPr lang="zh-CN" altLang="en-US" sz="1800" dirty="0" smtClean="0"/>
              <a:t>潘恋军 </a:t>
            </a:r>
            <a:r>
              <a:rPr lang="en-US" altLang="zh-CN" sz="1800" dirty="0" smtClean="0"/>
              <a:t>	1120161955</a:t>
            </a:r>
            <a:r>
              <a:rPr lang="zh-CN" altLang="en-US" sz="1800" dirty="0" smtClean="0"/>
              <a:t> </a:t>
            </a:r>
            <a:r>
              <a:rPr lang="zh-CN" altLang="en-US" sz="1800" dirty="0"/>
              <a:t/>
            </a:r>
            <a:br>
              <a:rPr lang="zh-CN" altLang="en-US" sz="1800" dirty="0"/>
            </a:br>
            <a:r>
              <a:rPr lang="zh-CN" altLang="en-US" sz="1800" dirty="0"/>
              <a:t>财务 </a:t>
            </a:r>
            <a:r>
              <a:rPr lang="en-US" altLang="zh-CN" sz="1800" dirty="0" smtClean="0"/>
              <a:t>		</a:t>
            </a:r>
            <a:r>
              <a:rPr lang="zh-CN" altLang="en-US" sz="1800" dirty="0" smtClean="0"/>
              <a:t>刘硕 </a:t>
            </a:r>
            <a:r>
              <a:rPr lang="en-US" altLang="zh-CN" sz="1800" dirty="0" smtClean="0"/>
              <a:t>	1120161950</a:t>
            </a:r>
            <a:r>
              <a:rPr lang="zh-CN" altLang="en-US" sz="1800" dirty="0" smtClean="0"/>
              <a:t> </a:t>
            </a:r>
            <a:endParaRPr lang="zh-CN" altLang="en-US" sz="1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997278" y="1390183"/>
            <a:ext cx="5616574" cy="5039965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TextBox 8"/>
          <p:cNvSpPr txBox="1"/>
          <p:nvPr/>
        </p:nvSpPr>
        <p:spPr>
          <a:xfrm>
            <a:off x="5273787" y="357205"/>
            <a:ext cx="2311176" cy="44773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小组成员分工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12751" y="1231350"/>
            <a:ext cx="30963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负责人</a:t>
            </a:r>
          </a:p>
        </p:txBody>
      </p:sp>
    </p:spTree>
    <p:extLst>
      <p:ext uri="{BB962C8B-B14F-4D97-AF65-F5344CB8AC3E}">
        <p14:creationId xmlns:p14="http://schemas.microsoft.com/office/powerpoint/2010/main" val="3384308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66"/>
          <p:cNvSpPr txBox="1">
            <a:spLocks noChangeArrowheads="1"/>
          </p:cNvSpPr>
          <p:nvPr/>
        </p:nvSpPr>
        <p:spPr bwMode="auto">
          <a:xfrm>
            <a:off x="812751" y="2392189"/>
            <a:ext cx="5040511" cy="3323987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800" dirty="0" smtClean="0"/>
              <a:t>前端</a:t>
            </a:r>
            <a:r>
              <a:rPr lang="zh-CN" altLang="en-US" sz="1800" dirty="0"/>
              <a:t>代码 </a:t>
            </a:r>
            <a:endParaRPr lang="en-US" altLang="zh-CN" sz="1800" dirty="0" smtClean="0"/>
          </a:p>
          <a:p>
            <a:pPr>
              <a:lnSpc>
                <a:spcPct val="150000"/>
              </a:lnSpc>
            </a:pPr>
            <a:r>
              <a:rPr lang="zh-CN" altLang="en-US" sz="1800" dirty="0" smtClean="0"/>
              <a:t>庞治宇 </a:t>
            </a:r>
            <a:r>
              <a:rPr lang="zh-CN" altLang="en-US" sz="1800" dirty="0"/>
              <a:t>张嘉诚 张嘉</a:t>
            </a:r>
            <a:r>
              <a:rPr lang="zh-CN" altLang="en-US" sz="1800" dirty="0" smtClean="0"/>
              <a:t>熙</a:t>
            </a:r>
            <a:endParaRPr lang="en-US" altLang="zh-CN" sz="1800" dirty="0" smtClean="0"/>
          </a:p>
          <a:p>
            <a:pPr>
              <a:lnSpc>
                <a:spcPct val="150000"/>
              </a:lnSpc>
            </a:pPr>
            <a:r>
              <a:rPr lang="zh-CN" altLang="en-US" sz="1800" dirty="0"/>
              <a:t/>
            </a:r>
            <a:br>
              <a:rPr lang="zh-CN" altLang="en-US" sz="1800" dirty="0"/>
            </a:br>
            <a:r>
              <a:rPr lang="zh-CN" altLang="en-US" sz="1800" dirty="0"/>
              <a:t>后端代码 </a:t>
            </a:r>
            <a:endParaRPr lang="en-US" altLang="zh-CN" sz="1800" dirty="0" smtClean="0"/>
          </a:p>
          <a:p>
            <a:pPr>
              <a:lnSpc>
                <a:spcPct val="150000"/>
              </a:lnSpc>
            </a:pPr>
            <a:r>
              <a:rPr lang="zh-CN" altLang="en-US" sz="1800" dirty="0" smtClean="0"/>
              <a:t>刘</a:t>
            </a:r>
            <a:r>
              <a:rPr lang="zh-CN" altLang="en-US" sz="1800" dirty="0"/>
              <a:t>硕 张歆 </a:t>
            </a:r>
            <a:r>
              <a:rPr lang="zh-CN" altLang="en-US" sz="1800" dirty="0" smtClean="0"/>
              <a:t>彭青峰</a:t>
            </a:r>
            <a:endParaRPr lang="en-US" altLang="zh-CN" sz="1800" dirty="0" smtClean="0"/>
          </a:p>
          <a:p>
            <a:pPr>
              <a:lnSpc>
                <a:spcPct val="150000"/>
              </a:lnSpc>
            </a:pPr>
            <a:r>
              <a:rPr lang="zh-CN" altLang="en-US" sz="1800" dirty="0"/>
              <a:t/>
            </a:r>
            <a:br>
              <a:rPr lang="zh-CN" altLang="en-US" sz="1800" dirty="0"/>
            </a:br>
            <a:r>
              <a:rPr lang="zh-CN" altLang="en-US" sz="1800" dirty="0"/>
              <a:t>测试 </a:t>
            </a:r>
            <a:endParaRPr lang="en-US" altLang="zh-CN" sz="1800" dirty="0" smtClean="0"/>
          </a:p>
          <a:p>
            <a:pPr>
              <a:lnSpc>
                <a:spcPct val="150000"/>
              </a:lnSpc>
            </a:pPr>
            <a:r>
              <a:rPr lang="zh-CN" altLang="en-US" sz="1800" dirty="0" smtClean="0"/>
              <a:t>何</a:t>
            </a:r>
            <a:r>
              <a:rPr lang="zh-CN" altLang="en-US" sz="1800" dirty="0"/>
              <a:t>祎君 潘恋君</a:t>
            </a:r>
            <a:endParaRPr lang="zh-CN" altLang="en-US" sz="1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997278" y="1390183"/>
            <a:ext cx="5616574" cy="5039965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TextBox 8"/>
          <p:cNvSpPr txBox="1"/>
          <p:nvPr/>
        </p:nvSpPr>
        <p:spPr>
          <a:xfrm>
            <a:off x="5273787" y="357205"/>
            <a:ext cx="2311176" cy="44773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小组成员分工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12751" y="1231350"/>
            <a:ext cx="30963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第二角色</a:t>
            </a:r>
          </a:p>
        </p:txBody>
      </p:sp>
    </p:spTree>
    <p:extLst>
      <p:ext uri="{BB962C8B-B14F-4D97-AF65-F5344CB8AC3E}">
        <p14:creationId xmlns:p14="http://schemas.microsoft.com/office/powerpoint/2010/main" val="1815475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5273787" y="365631"/>
            <a:ext cx="2311176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工作计划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66"/>
          <p:cNvSpPr txBox="1">
            <a:spLocks noChangeArrowheads="1"/>
          </p:cNvSpPr>
          <p:nvPr/>
        </p:nvSpPr>
        <p:spPr bwMode="auto">
          <a:xfrm>
            <a:off x="812750" y="962024"/>
            <a:ext cx="5040511" cy="110799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项目经理</a:t>
            </a:r>
            <a:endParaRPr lang="en-US" altLang="zh-CN" sz="24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负责人 张歆</a:t>
            </a:r>
            <a:endParaRPr lang="zh-CN" altLang="en-US" sz="2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文本框 66"/>
          <p:cNvSpPr txBox="1">
            <a:spLocks noChangeArrowheads="1"/>
          </p:cNvSpPr>
          <p:nvPr/>
        </p:nvSpPr>
        <p:spPr bwMode="auto">
          <a:xfrm>
            <a:off x="812750" y="2070020"/>
            <a:ext cx="5544617" cy="426112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26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27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项目启动，确认需求并完成需求规格说明书；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完成概要设计；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30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31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完成详细设计，完成测试计划；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完成界面设计，前后端完成第一部分代码并验收；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5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前后端完成第二部分代码并验收；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文本框 66"/>
          <p:cNvSpPr txBox="1">
            <a:spLocks noChangeArrowheads="1"/>
          </p:cNvSpPr>
          <p:nvPr/>
        </p:nvSpPr>
        <p:spPr bwMode="auto">
          <a:xfrm>
            <a:off x="6789415" y="2070019"/>
            <a:ext cx="5544617" cy="249299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6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前后端完成第三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部分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代码并验收；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11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完成测试，并撰写验收报告，完成用户手册；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12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最终汇报；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654636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5273787" y="365631"/>
            <a:ext cx="2311176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工作计划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66"/>
          <p:cNvSpPr txBox="1">
            <a:spLocks noChangeArrowheads="1"/>
          </p:cNvSpPr>
          <p:nvPr/>
        </p:nvSpPr>
        <p:spPr bwMode="auto">
          <a:xfrm>
            <a:off x="812750" y="962024"/>
            <a:ext cx="5040511" cy="104208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需求</a:t>
            </a:r>
            <a:endParaRPr lang="en-US" altLang="zh-CN" sz="24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负责人 张嘉诚</a:t>
            </a:r>
            <a:endParaRPr lang="zh-CN" altLang="en-US" sz="2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文本框 66"/>
          <p:cNvSpPr txBox="1">
            <a:spLocks noChangeArrowheads="1"/>
          </p:cNvSpPr>
          <p:nvPr/>
        </p:nvSpPr>
        <p:spPr bwMode="auto">
          <a:xfrm>
            <a:off x="812750" y="2070020"/>
            <a:ext cx="5544617" cy="3323987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26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阅读参考文档，讨论、筛选其中重要的功能，对要实现的需求进行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记录；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27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整理需求，对人员进行分工，完成编写各部分需求规格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说明书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整合完善，修改格式，推出需求规格说明书最终版本，计划概要设计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编写；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文本框 66"/>
          <p:cNvSpPr txBox="1">
            <a:spLocks noChangeArrowheads="1"/>
          </p:cNvSpPr>
          <p:nvPr/>
        </p:nvSpPr>
        <p:spPr bwMode="auto">
          <a:xfrm>
            <a:off x="6789415" y="2070019"/>
            <a:ext cx="5544617" cy="290848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分工概要设计文档的任务，完成概要设计文档各部分的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编写；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整合完善，修改格式，推出概要设计说明书最终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版本；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日以后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帮助开发人员确认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需求；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7285316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5273787" y="365631"/>
            <a:ext cx="2311176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工作计划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66"/>
          <p:cNvSpPr txBox="1">
            <a:spLocks noChangeArrowheads="1"/>
          </p:cNvSpPr>
          <p:nvPr/>
        </p:nvSpPr>
        <p:spPr bwMode="auto">
          <a:xfrm>
            <a:off x="812750" y="962024"/>
            <a:ext cx="5040511" cy="110799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数据库</a:t>
            </a:r>
            <a:endParaRPr lang="en-US" altLang="zh-CN" sz="24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负责人 </a:t>
            </a:r>
            <a:r>
              <a:rPr lang="zh-CN" altLang="en-US" sz="2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庞治宇</a:t>
            </a:r>
          </a:p>
        </p:txBody>
      </p:sp>
      <p:sp>
        <p:nvSpPr>
          <p:cNvPr id="9" name="文本框 66"/>
          <p:cNvSpPr txBox="1">
            <a:spLocks noChangeArrowheads="1"/>
          </p:cNvSpPr>
          <p:nvPr/>
        </p:nvSpPr>
        <p:spPr bwMode="auto">
          <a:xfrm>
            <a:off x="812750" y="2070020"/>
            <a:ext cx="5544617" cy="290848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26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需求分析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阶段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收集和分析用户对系统的信息需求和处理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需求；</a:t>
            </a:r>
            <a:endParaRPr lang="en-US" altLang="zh-CN" sz="1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27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概念结构与逻辑结构设计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阶段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设计概念模型并画出相应的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ER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图，将其转化为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DBMS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支持的数据模型并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优化；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文本框 66"/>
          <p:cNvSpPr txBox="1">
            <a:spLocks noChangeArrowheads="1"/>
          </p:cNvSpPr>
          <p:nvPr/>
        </p:nvSpPr>
        <p:spPr bwMode="auto">
          <a:xfrm>
            <a:off x="6789415" y="2070019"/>
            <a:ext cx="5544617" cy="290848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数据库物理设计阶段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将逻辑关系设计成合适的表并选择合适的存储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引擎；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日以后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数据库实施阶段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建立数据库，组织数据入库并进行试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运行；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配合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后端开发人员开发所需的存储过程，帮助运行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调试；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401676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5273787" y="365631"/>
            <a:ext cx="2311176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工作计划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66"/>
          <p:cNvSpPr txBox="1">
            <a:spLocks noChangeArrowheads="1"/>
          </p:cNvSpPr>
          <p:nvPr/>
        </p:nvSpPr>
        <p:spPr bwMode="auto">
          <a:xfrm>
            <a:off x="812750" y="962024"/>
            <a:ext cx="5040511" cy="110799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前端</a:t>
            </a:r>
            <a:endParaRPr lang="en-US" altLang="zh-CN" sz="24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负责人 </a:t>
            </a:r>
            <a:r>
              <a:rPr lang="zh-CN" altLang="en-US" sz="2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彭青峰</a:t>
            </a:r>
          </a:p>
        </p:txBody>
      </p:sp>
      <p:sp>
        <p:nvSpPr>
          <p:cNvPr id="9" name="文本框 66"/>
          <p:cNvSpPr txBox="1">
            <a:spLocks noChangeArrowheads="1"/>
          </p:cNvSpPr>
          <p:nvPr/>
        </p:nvSpPr>
        <p:spPr bwMode="auto">
          <a:xfrm>
            <a:off x="812750" y="2070020"/>
            <a:ext cx="5544617" cy="3739485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26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需求分析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,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设计归纳功能模块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,</a:t>
            </a:r>
            <a:r>
              <a:rPr lang="en-US" altLang="zh-CN" sz="1800" dirty="0" err="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v</a:t>
            </a:r>
            <a:r>
              <a:rPr lang="en-US" altLang="zh-CN" sz="1800" dirty="0" err="1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ue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环境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搭建；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30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31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进行页面设计；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学习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element-</a:t>
            </a:r>
            <a:r>
              <a:rPr lang="en-US" altLang="zh-CN" sz="1800" dirty="0" err="1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ui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相关知识；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前端编码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,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完成游客相关的页面；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-9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5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前端编码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,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完成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管理员相关的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页面；</a:t>
            </a:r>
            <a:endParaRPr lang="en-US" altLang="zh-CN" sz="1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文本框 66"/>
          <p:cNvSpPr txBox="1">
            <a:spLocks noChangeArrowheads="1"/>
          </p:cNvSpPr>
          <p:nvPr/>
        </p:nvSpPr>
        <p:spPr bwMode="auto">
          <a:xfrm>
            <a:off x="6789415" y="2070019"/>
            <a:ext cx="5544617" cy="249299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6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前端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编码，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完成注册用户相关的页面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10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项目前后端合并以及项目测试；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11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日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项目测试后的修改及维护；</a:t>
            </a:r>
            <a:endParaRPr lang="en-US" altLang="zh-CN" sz="1800"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454283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9E7965BD-BA7C-4284-B303-3DF26FF20985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OUTPUT_FOLDER" val="C:\Users\Administrator\Desktop"/>
  <p:tag name="ISPRING_UUID" val="{C1A8F295-47DC-48FB-81BD-666766343352}"/>
  <p:tag name="ISPRING_RESOURCE_FOLDER" val="E:\素材\正版图-卖\PPT\0变色龙\0包图网\bt369\ppt\bt369\"/>
  <p:tag name="ISPRING_PRESENTATION_PATH" val="E:\素材\正版图-卖\PPT\0变色龙\0包图网\bt369\ppt\bt369.pptx"/>
  <p:tag name="ISPRING_PROJECT_FOLDER_UPDATED" val="1"/>
  <p:tag name="ISPRING_SCREEN_RECS_UPDATED" val="E:\素材\正版图-卖\PPT\0变色龙\0包图网\bt369\ppt\bt369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bt48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192620"/>
  <p:tag name="MH_LIBRARY" val="GRAPHIC"/>
  <p:tag name="MH_TYPE" val="Other"/>
  <p:tag name="MH_ORDER" val="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194503"/>
  <p:tag name="MH_LIBRARY" val="GRAPHIC"/>
  <p:tag name="MH_TYPE" val="Text"/>
  <p:tag name="MH_ORDER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194503"/>
  <p:tag name="MH_LIBRARY" val="GRAPHIC"/>
  <p:tag name="MH_TYPE" val="Text"/>
  <p:tag name="MH_ORDER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194503"/>
  <p:tag name="MH_LIBRARY" val="GRAPHIC"/>
  <p:tag name="MH_TYPE" val="Text"/>
  <p:tag name="MH_ORDER" val="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194503"/>
  <p:tag name="MH_LIBRARY" val="GRAPHIC"/>
  <p:tag name="MH_TYPE" val="Text"/>
  <p:tag name="MH_ORDER" val="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BingLLB#"/>
  <p:tag name="MH_LAYOUT" val="SubTitleText"/>
  <p:tag name="MH" val="20161022192620"/>
  <p:tag name="MH_LIBRARY" val="GRAPHIC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192620"/>
  <p:tag name="MH_LIBRARY" val="GRAPHIC"/>
  <p:tag name="MH_TYPE" val="Other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192620"/>
  <p:tag name="MH_LIBRARY" val="GRAPHIC"/>
  <p:tag name="MH_TYPE" val="Other"/>
  <p:tag name="MH_ORDER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192620"/>
  <p:tag name="MH_LIBRARY" val="GRAPHIC"/>
  <p:tag name="MH_TYPE" val="Other"/>
  <p:tag name="MH_ORDER" val="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192620"/>
  <p:tag name="MH_LIBRARY" val="GRAPHIC"/>
  <p:tag name="MH_TYPE" val="Other"/>
  <p:tag name="MH_ORDER" val="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192620"/>
  <p:tag name="MH_LIBRARY" val="GRAPHIC"/>
  <p:tag name="MH_TYPE" val="Other"/>
  <p:tag name="MH_ORDER" val="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192620"/>
  <p:tag name="MH_LIBRARY" val="GRAPHIC"/>
  <p:tag name="MH_TYPE" val="Other"/>
  <p:tag name="MH_ORDER" val="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192620"/>
  <p:tag name="MH_LIBRARY" val="GRAPHIC"/>
  <p:tag name="MH_TYPE" val="Other"/>
  <p:tag name="MH_ORDER" val="7"/>
</p:tagLst>
</file>

<file path=ppt/theme/theme1.xml><?xml version="1.0" encoding="utf-8"?>
<a:theme xmlns:a="http://schemas.openxmlformats.org/drawingml/2006/main" name="Office Theme">
  <a:themeElements>
    <a:clrScheme name="自定义 18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147A7"/>
      </a:accent1>
      <a:accent2>
        <a:srgbClr val="21ABE1"/>
      </a:accent2>
      <a:accent3>
        <a:srgbClr val="0147A7"/>
      </a:accent3>
      <a:accent4>
        <a:srgbClr val="21ABE1"/>
      </a:accent4>
      <a:accent5>
        <a:srgbClr val="0147A7"/>
      </a:accent5>
      <a:accent6>
        <a:srgbClr val="21ABE1"/>
      </a:accent6>
      <a:hlink>
        <a:srgbClr val="0147A7"/>
      </a:hlink>
      <a:folHlink>
        <a:srgbClr val="21ABE1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1185</Words>
  <Application>Microsoft Office PowerPoint</Application>
  <PresentationFormat>自定义</PresentationFormat>
  <Paragraphs>219</Paragraphs>
  <Slides>31</Slides>
  <Notes>31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7" baseType="lpstr">
      <vt:lpstr>宋体</vt:lpstr>
      <vt:lpstr>微软雅黑</vt:lpstr>
      <vt:lpstr>Arial</vt:lpstr>
      <vt:lpstr>Calibri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bt483</dc:title>
  <dc:creator/>
  <cp:lastModifiedBy/>
  <cp:revision>1</cp:revision>
  <dcterms:created xsi:type="dcterms:W3CDTF">2016-12-28T13:42:04Z</dcterms:created>
  <dcterms:modified xsi:type="dcterms:W3CDTF">2019-08-29T02:30:56Z</dcterms:modified>
</cp:coreProperties>
</file>

<file path=docProps/thumbnail.jpeg>
</file>